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 id="2147483730" r:id="rId2"/>
  </p:sldMasterIdLst>
  <p:notesMasterIdLst>
    <p:notesMasterId r:id="rId67"/>
  </p:notesMasterIdLst>
  <p:sldIdLst>
    <p:sldId id="424" r:id="rId3"/>
    <p:sldId id="425" r:id="rId4"/>
    <p:sldId id="426" r:id="rId5"/>
    <p:sldId id="387" r:id="rId6"/>
    <p:sldId id="359" r:id="rId7"/>
    <p:sldId id="363" r:id="rId8"/>
    <p:sldId id="364" r:id="rId9"/>
    <p:sldId id="365" r:id="rId10"/>
    <p:sldId id="406" r:id="rId11"/>
    <p:sldId id="407" r:id="rId12"/>
    <p:sldId id="366" r:id="rId13"/>
    <p:sldId id="367" r:id="rId14"/>
    <p:sldId id="408" r:id="rId15"/>
    <p:sldId id="409" r:id="rId16"/>
    <p:sldId id="410" r:id="rId17"/>
    <p:sldId id="411" r:id="rId18"/>
    <p:sldId id="329" r:id="rId19"/>
    <p:sldId id="356" r:id="rId20"/>
    <p:sldId id="358" r:id="rId21"/>
    <p:sldId id="357" r:id="rId22"/>
    <p:sldId id="433" r:id="rId23"/>
    <p:sldId id="360" r:id="rId24"/>
    <p:sldId id="361" r:id="rId25"/>
    <p:sldId id="362" r:id="rId26"/>
    <p:sldId id="386" r:id="rId27"/>
    <p:sldId id="434" r:id="rId28"/>
    <p:sldId id="435" r:id="rId29"/>
    <p:sldId id="436" r:id="rId30"/>
    <p:sldId id="437" r:id="rId31"/>
    <p:sldId id="368" r:id="rId32"/>
    <p:sldId id="438" r:id="rId33"/>
    <p:sldId id="439" r:id="rId34"/>
    <p:sldId id="440" r:id="rId35"/>
    <p:sldId id="441" r:id="rId36"/>
    <p:sldId id="442" r:id="rId37"/>
    <p:sldId id="443" r:id="rId38"/>
    <p:sldId id="375" r:id="rId39"/>
    <p:sldId id="376" r:id="rId40"/>
    <p:sldId id="412" r:id="rId41"/>
    <p:sldId id="413" r:id="rId42"/>
    <p:sldId id="414" r:id="rId43"/>
    <p:sldId id="415" r:id="rId44"/>
    <p:sldId id="379" r:id="rId45"/>
    <p:sldId id="380" r:id="rId46"/>
    <p:sldId id="381" r:id="rId47"/>
    <p:sldId id="399" r:id="rId48"/>
    <p:sldId id="369" r:id="rId49"/>
    <p:sldId id="370" r:id="rId50"/>
    <p:sldId id="371" r:id="rId51"/>
    <p:sldId id="388" r:id="rId52"/>
    <p:sldId id="372" r:id="rId53"/>
    <p:sldId id="373" r:id="rId54"/>
    <p:sldId id="374" r:id="rId55"/>
    <p:sldId id="382" r:id="rId56"/>
    <p:sldId id="383" r:id="rId57"/>
    <p:sldId id="427" r:id="rId58"/>
    <p:sldId id="428" r:id="rId59"/>
    <p:sldId id="394" r:id="rId60"/>
    <p:sldId id="395" r:id="rId61"/>
    <p:sldId id="416" r:id="rId62"/>
    <p:sldId id="429" r:id="rId63"/>
    <p:sldId id="432" r:id="rId64"/>
    <p:sldId id="430" r:id="rId65"/>
    <p:sldId id="405" r:id="rId6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8" autoAdjust="0"/>
    <p:restoredTop sz="64969" autoAdjust="0"/>
  </p:normalViewPr>
  <p:slideViewPr>
    <p:cSldViewPr>
      <p:cViewPr varScale="1">
        <p:scale>
          <a:sx n="69" d="100"/>
          <a:sy n="69" d="100"/>
        </p:scale>
        <p:origin x="2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urn:microsoft.com/office/officeart/2008/layout/RadialCluster"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a:solidFill>
                <a:schemeClr val="tx1"/>
              </a:solidFill>
            </a:rPr>
            <a:t>Reasons database security has not kept pace with the increased reliance on databases are:</a:t>
          </a:r>
        </a:p>
      </dgm:t>
    </dgm:pt>
    <dgm:pt modelId="{733985D4-E1AD-5D47-997C-E16B0004E1DE}" type="parTrans" cxnId="{F8814C76-1283-964C-8A51-A62B8A7D3542}">
      <dgm:prSet/>
      <dgm:spPr/>
      <dgm:t>
        <a:bodyPr/>
        <a:lstStyle/>
        <a:p>
          <a:endParaRPr lang="en-US"/>
        </a:p>
      </dgm:t>
    </dgm:pt>
    <dgm:pt modelId="{0D740E36-8CAD-1C4E-BACA-F706DE965E8D}" type="sibTrans" cxnId="{F8814C76-1283-964C-8A51-A62B8A7D3542}">
      <dgm:prSet/>
      <dgm:spPr/>
      <dgm:t>
        <a:bodyPr/>
        <a:lstStyle/>
        <a:p>
          <a:endParaRPr lang="en-US"/>
        </a:p>
      </dgm:t>
    </dgm:pt>
    <dgm:pt modelId="{B5E4E7EF-304F-4547-8BC0-7E1F14323548}">
      <dgm:prSet custT="1"/>
      <dgm:spPr>
        <a:solidFill>
          <a:schemeClr val="accent3">
            <a:lumMod val="75000"/>
          </a:schemeClr>
        </a:solidFill>
      </dgm:spPr>
      <dgm:t>
        <a:bodyPr/>
        <a:lstStyle/>
        <a:p>
          <a:pPr rtl="0"/>
          <a:r>
            <a:rPr lang="en-US" sz="1500" b="1" dirty="0">
              <a:solidFill>
                <a:schemeClr val="bg1"/>
              </a:solidFill>
            </a:rPr>
            <a:t>There is a dramatic imbalance between the complexity of modern database management systems (DBMS) and the security technique used to protect these critical systems</a:t>
          </a:r>
        </a:p>
      </dgm:t>
    </dgm:pt>
    <dgm:pt modelId="{DA1C1963-76FC-E744-994A-182227EDF80C}" type="parTrans" cxnId="{AA1C1EAF-5BDD-7345-8F04-0FA5C3488F25}">
      <dgm:prSet/>
      <dgm:spPr>
        <a:ln>
          <a:solidFill>
            <a:schemeClr val="accent6">
              <a:lumMod val="40000"/>
              <a:lumOff val="60000"/>
            </a:schemeClr>
          </a:solidFill>
        </a:ln>
      </dgm:spPr>
      <dgm:t>
        <a:bodyPr/>
        <a:lstStyle/>
        <a:p>
          <a:endParaRPr lang="en-US"/>
        </a:p>
      </dgm:t>
    </dgm:pt>
    <dgm:pt modelId="{DD63D349-F56B-CE46-BBB0-8AEC9EE6D706}" type="sibTrans" cxnId="{AA1C1EAF-5BDD-7345-8F04-0FA5C3488F25}">
      <dgm:prSet/>
      <dgm:spPr/>
      <dgm:t>
        <a:bodyPr/>
        <a:lstStyle/>
        <a:p>
          <a:endParaRPr lang="en-US"/>
        </a:p>
      </dgm:t>
    </dgm:pt>
    <dgm:pt modelId="{70CE1DB4-437D-7440-8E46-1A248A533981}">
      <dgm:prSet custT="1"/>
      <dgm:spPr>
        <a:solidFill>
          <a:schemeClr val="accent5">
            <a:lumMod val="75000"/>
          </a:schemeClr>
        </a:solidFill>
      </dgm:spPr>
      <dgm:t>
        <a:bodyPr/>
        <a:lstStyle/>
        <a:p>
          <a:pPr rtl="0"/>
          <a:r>
            <a:rPr lang="en-US" sz="1500" b="1" dirty="0">
              <a:solidFill>
                <a:schemeClr val="bg1"/>
              </a:solidFill>
            </a:rPr>
            <a:t>Databases have a sophisticated interaction protocol, Structured Query Language (SQL), which is complex</a:t>
          </a:r>
        </a:p>
      </dgm:t>
    </dgm:pt>
    <dgm:pt modelId="{DFA5F62C-A46C-8741-B982-839B675B6A8A}" type="parTrans" cxnId="{C99C7E98-E18C-4842-8A73-FB3C61A0FEE6}">
      <dgm:prSet/>
      <dgm:spPr>
        <a:ln>
          <a:solidFill>
            <a:schemeClr val="accent6">
              <a:lumMod val="40000"/>
              <a:lumOff val="60000"/>
            </a:schemeClr>
          </a:solidFill>
        </a:ln>
      </dgm:spPr>
      <dgm:t>
        <a:bodyPr/>
        <a:lstStyle/>
        <a:p>
          <a:endParaRPr lang="en-US"/>
        </a:p>
      </dgm:t>
    </dgm:pt>
    <dgm:pt modelId="{8BCE4AB4-16DB-9145-BB8D-55B6B022BF1F}" type="sibTrans" cxnId="{C99C7E98-E18C-4842-8A73-FB3C61A0FEE6}">
      <dgm:prSet/>
      <dgm:spPr/>
      <dgm:t>
        <a:bodyPr/>
        <a:lstStyle/>
        <a:p>
          <a:endParaRPr lang="en-US"/>
        </a:p>
      </dgm:t>
    </dgm:pt>
    <dgm:pt modelId="{FB1DBB18-014C-D949-8D70-C762FF6B3051}">
      <dgm:prSet custT="1"/>
      <dgm:spPr>
        <a:solidFill>
          <a:schemeClr val="accent3">
            <a:lumMod val="75000"/>
          </a:schemeClr>
        </a:solidFill>
      </dgm:spPr>
      <dgm:t>
        <a:bodyPr/>
        <a:lstStyle/>
        <a:p>
          <a:pPr rtl="0"/>
          <a:r>
            <a:rPr lang="en-US" sz="1500" b="1" dirty="0">
              <a:solidFill>
                <a:schemeClr val="bg1"/>
              </a:solidFill>
            </a:rPr>
            <a:t>Effective database security requires a strategy based on a full understanding of the security vulnerabilities of SQL</a:t>
          </a:r>
        </a:p>
      </dgm:t>
    </dgm:pt>
    <dgm:pt modelId="{0B05E3D5-87AC-564D-A0C0-313E00E59250}" type="parTrans" cxnId="{7729DD88-8C05-6E43-8367-A14E1B15A2D6}">
      <dgm:prSet/>
      <dgm:spPr>
        <a:ln>
          <a:solidFill>
            <a:schemeClr val="accent6">
              <a:lumMod val="40000"/>
              <a:lumOff val="60000"/>
            </a:schemeClr>
          </a:solidFill>
        </a:ln>
      </dgm:spPr>
      <dgm:t>
        <a:bodyPr/>
        <a:lstStyle/>
        <a:p>
          <a:endParaRPr lang="en-US"/>
        </a:p>
      </dgm:t>
    </dgm:pt>
    <dgm:pt modelId="{31FBC9F6-C021-744D-BB0D-3B3ED91B1155}" type="sibTrans" cxnId="{7729DD88-8C05-6E43-8367-A14E1B15A2D6}">
      <dgm:prSet/>
      <dgm:spPr/>
      <dgm:t>
        <a:bodyPr/>
        <a:lstStyle/>
        <a:p>
          <a:endParaRPr lang="en-US"/>
        </a:p>
      </dgm:t>
    </dgm:pt>
    <dgm:pt modelId="{0A2FA811-1180-D244-9309-F63FC92D0AD8}">
      <dgm:prSet custT="1"/>
      <dgm:spPr>
        <a:solidFill>
          <a:schemeClr val="accent5">
            <a:lumMod val="75000"/>
          </a:schemeClr>
        </a:solidFill>
      </dgm:spPr>
      <dgm:t>
        <a:bodyPr/>
        <a:lstStyle/>
        <a:p>
          <a:pPr rtl="0"/>
          <a:r>
            <a:rPr lang="en-US" sz="1500" b="1" dirty="0">
              <a:solidFill>
                <a:schemeClr val="bg1"/>
              </a:solidFill>
            </a:rPr>
            <a:t>The typical organization lacks full-time database security personnel</a:t>
          </a:r>
        </a:p>
      </dgm:t>
    </dgm:pt>
    <dgm:pt modelId="{946611E1-D67D-1742-B1E1-C56007E7F677}" type="parTrans" cxnId="{D9E48BEB-CD3C-6F4B-A257-9B47B1153CC6}">
      <dgm:prSet/>
      <dgm:spPr>
        <a:ln>
          <a:solidFill>
            <a:schemeClr val="accent6">
              <a:lumMod val="40000"/>
              <a:lumOff val="60000"/>
            </a:schemeClr>
          </a:solidFill>
        </a:ln>
      </dgm:spPr>
      <dgm:t>
        <a:bodyPr/>
        <a:lstStyle/>
        <a:p>
          <a:endParaRPr lang="en-US"/>
        </a:p>
      </dgm:t>
    </dgm:pt>
    <dgm:pt modelId="{D61980F9-6F2D-FB40-A1B5-0D2BFEBAAFFC}" type="sibTrans" cxnId="{D9E48BEB-CD3C-6F4B-A257-9B47B1153CC6}">
      <dgm:prSet/>
      <dgm:spPr/>
      <dgm:t>
        <a:bodyPr/>
        <a:lstStyle/>
        <a:p>
          <a:endParaRPr lang="en-US"/>
        </a:p>
      </dgm:t>
    </dgm:pt>
    <dgm:pt modelId="{C50D1C0C-238E-C645-B7FA-3E5749A004AF}">
      <dgm:prSet custT="1"/>
      <dgm:spPr>
        <a:solidFill>
          <a:schemeClr val="accent3">
            <a:lumMod val="75000"/>
          </a:schemeClr>
        </a:solidFill>
      </dgm:spPr>
      <dgm:t>
        <a:bodyPr/>
        <a:lstStyle/>
        <a:p>
          <a:pPr rtl="0"/>
          <a:r>
            <a:rPr lang="en-US" sz="1500" b="1" dirty="0">
              <a:solidFill>
                <a:schemeClr val="bg1"/>
              </a:solidFill>
            </a:rPr>
            <a:t>Most enterprise environments consist of a heterogeneous mixture of database platforms, enterprise platforms, and OS platforms, creating an additional complexity hurdle for security personnel</a:t>
          </a:r>
        </a:p>
      </dgm:t>
    </dgm:pt>
    <dgm:pt modelId="{A3CC1756-699A-7743-A471-E11178F52400}" type="parTrans" cxnId="{AB22D34D-00E4-4241-BA40-E217D532F057}">
      <dgm:prSet/>
      <dgm:spPr>
        <a:ln>
          <a:solidFill>
            <a:schemeClr val="accent6">
              <a:lumMod val="40000"/>
              <a:lumOff val="60000"/>
            </a:schemeClr>
          </a:solidFill>
        </a:ln>
      </dgm:spPr>
      <dgm:t>
        <a:bodyPr/>
        <a:lstStyle/>
        <a:p>
          <a:endParaRPr lang="en-US"/>
        </a:p>
      </dgm:t>
    </dgm:pt>
    <dgm:pt modelId="{0EF14397-F70D-6E45-A06E-ACB7F642258D}" type="sibTrans" cxnId="{AB22D34D-00E4-4241-BA40-E217D532F057}">
      <dgm:prSet/>
      <dgm:spPr/>
      <dgm:t>
        <a:bodyPr/>
        <a:lstStyle/>
        <a:p>
          <a:endParaRPr lang="en-US"/>
        </a:p>
      </dgm:t>
    </dgm:pt>
    <dgm:pt modelId="{E94140DA-A6C7-D347-A15C-31BC57982739}">
      <dgm:prSet custT="1"/>
      <dgm:spPr>
        <a:solidFill>
          <a:schemeClr val="accent5">
            <a:lumMod val="75000"/>
          </a:schemeClr>
        </a:solidFill>
      </dgm:spPr>
      <dgm:t>
        <a:bodyPr/>
        <a:lstStyle/>
        <a:p>
          <a:pPr rtl="0"/>
          <a:r>
            <a:rPr lang="en-US" sz="1500" b="1" dirty="0">
              <a:solidFill>
                <a:schemeClr val="bg1"/>
              </a:solidFill>
            </a:rPr>
            <a:t>The increasing reliance on cloud technology to host part or all of the corporate database</a:t>
          </a:r>
        </a:p>
      </dgm:t>
    </dgm:pt>
    <dgm:pt modelId="{22AB0417-F5F9-944E-8428-B9413A524809}" type="parTrans" cxnId="{EF2BA5DC-BC4E-BB46-AF3F-26E4476416B0}">
      <dgm:prSet/>
      <dgm:spPr>
        <a:ln>
          <a:solidFill>
            <a:schemeClr val="accent6">
              <a:lumMod val="40000"/>
              <a:lumOff val="60000"/>
            </a:schemeClr>
          </a:solidFill>
        </a:ln>
      </dgm:spPr>
      <dgm:t>
        <a:bodyPr/>
        <a:lstStyle/>
        <a:p>
          <a:endParaRPr lang="en-US"/>
        </a:p>
      </dgm:t>
    </dgm:pt>
    <dgm:pt modelId="{7AF01986-7651-CD46-BE7D-090FDCD64A00}" type="sibTrans" cxnId="{EF2BA5DC-BC4E-BB46-AF3F-26E4476416B0}">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pt>
    <dgm:pt modelId="{7813BD15-78C2-E642-A120-326C1AFD9315}" type="pres">
      <dgm:prSet presAssocID="{DA1C1963-76FC-E744-994A-182227EDF80C}" presName="Name56" presStyleLbl="parChTrans1D2" presStyleIdx="0" presStyleCnt="6"/>
      <dgm:spPr/>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pt>
    <dgm:pt modelId="{7988C636-C498-DE4F-907E-60D7F2CEEA99}" type="pres">
      <dgm:prSet presAssocID="{DFA5F62C-A46C-8741-B982-839B675B6A8A}" presName="Name56" presStyleLbl="parChTrans1D2" presStyleIdx="1" presStyleCnt="6"/>
      <dgm:spPr/>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pt>
    <dgm:pt modelId="{D24FE0B0-EFA2-D542-B40A-F37DBDF73E06}" type="pres">
      <dgm:prSet presAssocID="{0B05E3D5-87AC-564D-A0C0-313E00E59250}" presName="Name56" presStyleLbl="parChTrans1D2" presStyleIdx="2" presStyleCnt="6"/>
      <dgm:spPr/>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pt>
    <dgm:pt modelId="{981D5CA6-F177-CB4C-9966-05BD50D15216}" type="pres">
      <dgm:prSet presAssocID="{946611E1-D67D-1742-B1E1-C56007E7F677}" presName="Name56" presStyleLbl="parChTrans1D2" presStyleIdx="3" presStyleCnt="6"/>
      <dgm:spPr/>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pt>
    <dgm:pt modelId="{53F6C763-2619-1D48-89BC-89F2F9890BAF}" type="pres">
      <dgm:prSet presAssocID="{A3CC1756-699A-7743-A471-E11178F52400}" presName="Name56" presStyleLbl="parChTrans1D2" presStyleIdx="4" presStyleCnt="6"/>
      <dgm:spPr/>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pt>
    <dgm:pt modelId="{D4BE5FCD-7508-954C-BD26-19EC4511F77E}" type="pres">
      <dgm:prSet presAssocID="{22AB0417-F5F9-944E-8428-B9413A524809}" presName="Name56" presStyleLbl="parChTrans1D2" presStyleIdx="5" presStyleCnt="6"/>
      <dgm:spPr/>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pt>
  </dgm:ptLst>
  <dgm:cxnLst>
    <dgm:cxn modelId="{B124950F-FD18-B849-8150-E4B71CBE9A5E}" type="presOf" srcId="{0A2FA811-1180-D244-9309-F63FC92D0AD8}" destId="{B380454B-E352-2E49-86E8-9EA9A0B200E5}" srcOrd="0" destOrd="0" presId="urn:microsoft.com/office/officeart/2008/layout/RadialCluster"/>
    <dgm:cxn modelId="{2D1DB816-243C-A740-9451-B12BEE965127}" type="presOf" srcId="{C50D1C0C-238E-C645-B7FA-3E5749A004AF}" destId="{157D8C92-4FA3-294C-B685-92B4EF6825F5}" srcOrd="0" destOrd="0" presId="urn:microsoft.com/office/officeart/2008/layout/RadialCluster"/>
    <dgm:cxn modelId="{4F7A4224-A131-F34F-B087-C8135B9E0098}" type="presOf" srcId="{0B05E3D5-87AC-564D-A0C0-313E00E59250}" destId="{D24FE0B0-EFA2-D542-B40A-F37DBDF73E06}" srcOrd="0" destOrd="0" presId="urn:microsoft.com/office/officeart/2008/layout/RadialCluster"/>
    <dgm:cxn modelId="{5245363D-D202-6D43-99B3-58E4E1EBD7B4}" type="presOf" srcId="{E94140DA-A6C7-D347-A15C-31BC57982739}" destId="{AF721C51-E63A-3E41-A0DD-7BD486704BC8}" srcOrd="0" destOrd="0" presId="urn:microsoft.com/office/officeart/2008/layout/RadialCluster"/>
    <dgm:cxn modelId="{66B4F43F-A034-6540-AA98-F66EB110579E}" type="presOf" srcId="{22AB0417-F5F9-944E-8428-B9413A524809}" destId="{D4BE5FCD-7508-954C-BD26-19EC4511F77E}" srcOrd="0" destOrd="0" presId="urn:microsoft.com/office/officeart/2008/layout/RadialCluster"/>
    <dgm:cxn modelId="{14531541-8AED-CF49-82F6-7E422676978D}" type="presOf" srcId="{946611E1-D67D-1742-B1E1-C56007E7F677}" destId="{981D5CA6-F177-CB4C-9966-05BD50D15216}" srcOrd="0" destOrd="0" presId="urn:microsoft.com/office/officeart/2008/layout/RadialCluster"/>
    <dgm:cxn modelId="{3853F344-ABAA-FE43-817B-6C3CBAD90F0A}" type="presOf" srcId="{8D1C0FE5-B9FF-914F-AF60-85D28D11EDDB}" destId="{58043931-DADA-324C-9B6A-04FCFF6533B7}" srcOrd="0" destOrd="0" presId="urn:microsoft.com/office/officeart/2008/layout/RadialCluster"/>
    <dgm:cxn modelId="{88DB954B-5EF5-5840-885D-1E50150E4811}" type="presOf" srcId="{2450E98C-2977-1047-A7F4-F52547AB7EE2}" destId="{3A0DA593-D195-2F44-959F-64157309109A}" srcOrd="0" destOrd="0" presId="urn:microsoft.com/office/officeart/2008/layout/RadialCluster"/>
    <dgm:cxn modelId="{AB22D34D-00E4-4241-BA40-E217D532F057}" srcId="{2450E98C-2977-1047-A7F4-F52547AB7EE2}" destId="{C50D1C0C-238E-C645-B7FA-3E5749A004AF}" srcOrd="4" destOrd="0" parTransId="{A3CC1756-699A-7743-A471-E11178F52400}" sibTransId="{0EF14397-F70D-6E45-A06E-ACB7F642258D}"/>
    <dgm:cxn modelId="{017F475F-F357-8740-A094-ADAF8EA01F03}" type="presOf" srcId="{DA1C1963-76FC-E744-994A-182227EDF80C}" destId="{7813BD15-78C2-E642-A120-326C1AFD9315}" srcOrd="0" destOrd="0" presId="urn:microsoft.com/office/officeart/2008/layout/RadialCluster"/>
    <dgm:cxn modelId="{99962461-4D92-5A4C-8870-7DB2C97789CF}" type="presOf" srcId="{B5E4E7EF-304F-4547-8BC0-7E1F14323548}" destId="{B4ED5751-08AC-0F4D-8C7F-3102335CDC0B}" srcOrd="0" destOrd="0" presId="urn:microsoft.com/office/officeart/2008/layout/RadialCluster"/>
    <dgm:cxn modelId="{DB69C473-1C4F-004F-AF6B-29E297107717}" type="presOf" srcId="{DFA5F62C-A46C-8741-B982-839B675B6A8A}" destId="{7988C636-C498-DE4F-907E-60D7F2CEEA99}" srcOrd="0" destOrd="0" presId="urn:microsoft.com/office/officeart/2008/layout/RadialCluster"/>
    <dgm:cxn modelId="{F8814C76-1283-964C-8A51-A62B8A7D3542}" srcId="{8D1C0FE5-B9FF-914F-AF60-85D28D11EDDB}" destId="{2450E98C-2977-1047-A7F4-F52547AB7EE2}" srcOrd="0" destOrd="0" parTransId="{733985D4-E1AD-5D47-997C-E16B0004E1DE}" sibTransId="{0D740E36-8CAD-1C4E-BACA-F706DE965E8D}"/>
    <dgm:cxn modelId="{7729DD88-8C05-6E43-8367-A14E1B15A2D6}" srcId="{2450E98C-2977-1047-A7F4-F52547AB7EE2}" destId="{FB1DBB18-014C-D949-8D70-C762FF6B3051}" srcOrd="2" destOrd="0" parTransId="{0B05E3D5-87AC-564D-A0C0-313E00E59250}" sibTransId="{31FBC9F6-C021-744D-BB0D-3B3ED91B1155}"/>
    <dgm:cxn modelId="{A2CF0C97-AC4F-E24F-913D-4105740198A3}" type="presOf" srcId="{70CE1DB4-437D-7440-8E46-1A248A533981}" destId="{44D1F416-BEF4-AC4F-AB25-3F8D1766725E}" srcOrd="0" destOrd="0" presId="urn:microsoft.com/office/officeart/2008/layout/RadialCluster"/>
    <dgm:cxn modelId="{C99C7E98-E18C-4842-8A73-FB3C61A0FEE6}" srcId="{2450E98C-2977-1047-A7F4-F52547AB7EE2}" destId="{70CE1DB4-437D-7440-8E46-1A248A533981}" srcOrd="1" destOrd="0" parTransId="{DFA5F62C-A46C-8741-B982-839B675B6A8A}" sibTransId="{8BCE4AB4-16DB-9145-BB8D-55B6B022BF1F}"/>
    <dgm:cxn modelId="{D8D9FAA1-F357-1549-97E8-48F7D8847337}" type="presOf" srcId="{A3CC1756-699A-7743-A471-E11178F52400}" destId="{53F6C763-2619-1D48-89BC-89F2F9890BAF}" srcOrd="0" destOrd="0" presId="urn:microsoft.com/office/officeart/2008/layout/RadialCluster"/>
    <dgm:cxn modelId="{5AB01EA5-4C05-2340-B81C-E15DCDCEF76A}" type="presOf" srcId="{FB1DBB18-014C-D949-8D70-C762FF6B3051}" destId="{8C0F155D-048D-5348-A9BB-D8A579D1252F}" srcOrd="0" destOrd="0" presId="urn:microsoft.com/office/officeart/2008/layout/RadialCluster"/>
    <dgm:cxn modelId="{AA1C1EAF-5BDD-7345-8F04-0FA5C3488F25}" srcId="{2450E98C-2977-1047-A7F4-F52547AB7EE2}" destId="{B5E4E7EF-304F-4547-8BC0-7E1F14323548}" srcOrd="0" destOrd="0" parTransId="{DA1C1963-76FC-E744-994A-182227EDF80C}" sibTransId="{DD63D349-F56B-CE46-BBB0-8AEC9EE6D706}"/>
    <dgm:cxn modelId="{EF2BA5DC-BC4E-BB46-AF3F-26E4476416B0}" srcId="{2450E98C-2977-1047-A7F4-F52547AB7EE2}" destId="{E94140DA-A6C7-D347-A15C-31BC57982739}" srcOrd="5" destOrd="0" parTransId="{22AB0417-F5F9-944E-8428-B9413A524809}" sibTransId="{7AF01986-7651-CD46-BE7D-090FDCD64A00}"/>
    <dgm:cxn modelId="{D9E48BEB-CD3C-6F4B-A257-9B47B1153CC6}" srcId="{2450E98C-2977-1047-A7F4-F52547AB7EE2}" destId="{0A2FA811-1180-D244-9309-F63FC92D0AD8}" srcOrd="3" destOrd="0" parTransId="{946611E1-D67D-1742-B1E1-C56007E7F677}" sibTransId="{D61980F9-6F2D-FB40-A1B5-0D2BFEBAAFFC}"/>
    <dgm:cxn modelId="{DDC9F731-07E7-4E41-80CF-5EC2C098F165}" type="presParOf" srcId="{58043931-DADA-324C-9B6A-04FCFF6533B7}" destId="{48D70A67-B3DE-D544-986B-5E6AB7595F2F}" srcOrd="0" destOrd="0" presId="urn:microsoft.com/office/officeart/2008/layout/RadialCluster"/>
    <dgm:cxn modelId="{512AA942-A58D-4347-8C47-1F6BAD91AAC8}" type="presParOf" srcId="{48D70A67-B3DE-D544-986B-5E6AB7595F2F}" destId="{3A0DA593-D195-2F44-959F-64157309109A}" srcOrd="0" destOrd="0" presId="urn:microsoft.com/office/officeart/2008/layout/RadialCluster"/>
    <dgm:cxn modelId="{4310C1A8-7253-5941-B027-C03830581416}" type="presParOf" srcId="{48D70A67-B3DE-D544-986B-5E6AB7595F2F}" destId="{7813BD15-78C2-E642-A120-326C1AFD9315}" srcOrd="1" destOrd="0" presId="urn:microsoft.com/office/officeart/2008/layout/RadialCluster"/>
    <dgm:cxn modelId="{03E41FA4-787A-004D-8203-3F7B6B58CB7B}" type="presParOf" srcId="{48D70A67-B3DE-D544-986B-5E6AB7595F2F}" destId="{B4ED5751-08AC-0F4D-8C7F-3102335CDC0B}" srcOrd="2" destOrd="0" presId="urn:microsoft.com/office/officeart/2008/layout/RadialCluster"/>
    <dgm:cxn modelId="{828C01DF-1FCD-BC40-84C1-177B2652DD84}" type="presParOf" srcId="{48D70A67-B3DE-D544-986B-5E6AB7595F2F}" destId="{7988C636-C498-DE4F-907E-60D7F2CEEA99}" srcOrd="3" destOrd="0" presId="urn:microsoft.com/office/officeart/2008/layout/RadialCluster"/>
    <dgm:cxn modelId="{198B07B6-32E2-CB4A-9186-FF812A954F6C}" type="presParOf" srcId="{48D70A67-B3DE-D544-986B-5E6AB7595F2F}" destId="{44D1F416-BEF4-AC4F-AB25-3F8D1766725E}" srcOrd="4" destOrd="0" presId="urn:microsoft.com/office/officeart/2008/layout/RadialCluster"/>
    <dgm:cxn modelId="{AAF3293E-AE8A-3A42-BC70-5292D2BC1B42}" type="presParOf" srcId="{48D70A67-B3DE-D544-986B-5E6AB7595F2F}" destId="{D24FE0B0-EFA2-D542-B40A-F37DBDF73E06}" srcOrd="5" destOrd="0" presId="urn:microsoft.com/office/officeart/2008/layout/RadialCluster"/>
    <dgm:cxn modelId="{C50470A8-E1C0-224D-876A-878FE107C438}" type="presParOf" srcId="{48D70A67-B3DE-D544-986B-5E6AB7595F2F}" destId="{8C0F155D-048D-5348-A9BB-D8A579D1252F}" srcOrd="6" destOrd="0" presId="urn:microsoft.com/office/officeart/2008/layout/RadialCluster"/>
    <dgm:cxn modelId="{2C6C00B3-8F63-654A-8324-65D97F2D89BB}" type="presParOf" srcId="{48D70A67-B3DE-D544-986B-5E6AB7595F2F}" destId="{981D5CA6-F177-CB4C-9966-05BD50D15216}" srcOrd="7" destOrd="0" presId="urn:microsoft.com/office/officeart/2008/layout/RadialCluster"/>
    <dgm:cxn modelId="{A28BF064-3440-B049-BBB2-41EBB643FCF3}" type="presParOf" srcId="{48D70A67-B3DE-D544-986B-5E6AB7595F2F}" destId="{B380454B-E352-2E49-86E8-9EA9A0B200E5}" srcOrd="8" destOrd="0" presId="urn:microsoft.com/office/officeart/2008/layout/RadialCluster"/>
    <dgm:cxn modelId="{B8E772A7-F9CE-4D44-9D4A-5E2EA726E950}" type="presParOf" srcId="{48D70A67-B3DE-D544-986B-5E6AB7595F2F}" destId="{53F6C763-2619-1D48-89BC-89F2F9890BAF}" srcOrd="9" destOrd="0" presId="urn:microsoft.com/office/officeart/2008/layout/RadialCluster"/>
    <dgm:cxn modelId="{7979C703-2794-B64D-90E2-5BC1F7EF309B}" type="presParOf" srcId="{48D70A67-B3DE-D544-986B-5E6AB7595F2F}" destId="{157D8C92-4FA3-294C-B685-92B4EF6825F5}" srcOrd="10" destOrd="0" presId="urn:microsoft.com/office/officeart/2008/layout/RadialCluster"/>
    <dgm:cxn modelId="{4913AE29-BF92-344D-AC8B-37BE6B39A6B2}" type="presParOf" srcId="{48D70A67-B3DE-D544-986B-5E6AB7595F2F}" destId="{D4BE5FCD-7508-954C-BD26-19EC4511F77E}" srcOrd="11" destOrd="0" presId="urn:microsoft.com/office/officeart/2008/layout/RadialCluster"/>
    <dgm:cxn modelId="{85FA0B54-B0C8-2941-8DAB-24B360D71B28}" type="presParOf" srcId="{48D70A67-B3DE-D544-986B-5E6AB7595F2F}" destId="{AF721C51-E63A-3E41-A0DD-7BD486704BC8}"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a:solidFill>
                <a:schemeClr val="bg1"/>
              </a:solidFill>
              <a:effectLst/>
              <a:latin typeface="+mj-lt"/>
            </a:rPr>
            <a:t>End user</a:t>
          </a: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636CFA4D-344C-5B40-97C2-CB947EED6815}" srcId="{2FBF415C-5933-0442-BE06-448117A0CA37}" destId="{EB757D2A-28D2-244C-BAC9-353C6AD5FDE0}" srcOrd="0" destOrd="0" parTransId="{610DD4F8-AAF6-934A-9E06-6A60E869A9DD}" sibTransId="{948E45A3-B7B6-A640-97ED-2EC296E3DAE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Two approaches</a:t>
          </a:r>
          <a:endParaRPr lang="en-US"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O</a:t>
          </a:r>
          <a:r>
            <a:rPr lang="en-US" dirty="0">
              <a:latin typeface="+mj-lt"/>
              <a:ea typeface="+mn-ea"/>
            </a:rPr>
            <a:t>ffers ad hoc query facilities to multiple users and applications</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6E680154-9150-A846-896E-99117B1F312B}" type="presOf" srcId="{BF0AA7D3-BD62-0E48-A792-5A662CC5D701}" destId="{C47B15C8-A880-7648-A14E-9CF40B4018BE}"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a:solidFill>
                <a:schemeClr val="bg1"/>
              </a:solidFill>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a:solidFill>
                <a:schemeClr val="bg1"/>
              </a:solidFill>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a:solidFill>
                <a:schemeClr val="bg1"/>
              </a:solidFill>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DE9094BF-9012-AA4F-AB36-5BA9B111B654}">
      <dgm:prSet custT="1"/>
      <dgm:spPr/>
      <dgm:t>
        <a:bodyPr/>
        <a:lstStyle/>
        <a:p>
          <a:r>
            <a:rPr lang="en-US" sz="2000" dirty="0">
              <a:effectLst/>
            </a:rPr>
            <a:t>Views are often used for security purposes</a:t>
          </a:r>
        </a:p>
      </dgm:t>
    </dgm:pt>
    <dgm:pt modelId="{71C2BA78-17E2-F044-964C-85B7DD65CCD1}" type="parTrans" cxnId="{074AD209-7012-B34A-A035-B9692CA4919F}">
      <dgm:prSet/>
      <dgm:spPr/>
      <dgm:t>
        <a:bodyPr/>
        <a:lstStyle/>
        <a:p>
          <a:endParaRPr lang="en-US"/>
        </a:p>
      </dgm:t>
    </dgm:pt>
    <dgm:pt modelId="{9E6EF034-910C-324F-9166-BE7F7533F792}" type="sibTrans" cxnId="{074AD209-7012-B34A-A035-B9692CA4919F}">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074AD209-7012-B34A-A035-B9692CA4919F}" srcId="{623B05B2-1965-A44C-B5FB-1C8235B2B6E9}" destId="{DE9094BF-9012-AA4F-AB36-5BA9B111B654}" srcOrd="1" destOrd="0" parTransId="{71C2BA78-17E2-F044-964C-85B7DD65CCD1}" sibTransId="{9E6EF034-910C-324F-9166-BE7F7533F79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1CB5E51B-6620-E849-8827-09E9C591B951}" type="presOf" srcId="{DE9094BF-9012-AA4F-AB36-5BA9B111B654}" destId="{78747EB1-0FC1-0A41-86EE-4263DAF13026}" srcOrd="0" destOrd="1" presId="urn:microsoft.com/office/officeart/2005/8/layout/vList2"/>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C3FAB743-835B-B34C-9ED9-929BC047E5D7}" type="presOf" srcId="{960F390D-81EA-1B41-975E-5C6B396AA633}" destId="{7F8AABD5-70D7-0449-A833-AAE022172B59}"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A20D515F-D9E0-3246-8F94-50C65147D95E}" type="presOf" srcId="{623B05B2-1965-A44C-B5FB-1C8235B2B6E9}" destId="{11D580D0-2036-634B-94B0-3A6776F9DBF8}"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type="parTrans" cxnId="{617DECC6-8F5C-1341-8C5A-ACF86E7765D0}">
      <dgm:prSet/>
      <dgm:spPr/>
      <dgm:t>
        <a:bodyPr/>
        <a:lstStyle/>
        <a:p>
          <a:endParaRPr lang="en-US"/>
        </a:p>
      </dgm:t>
    </dgm:pt>
    <dgm:pt modelId="{A1A5E429-2340-7746-805F-D85EDB7F393A}" type="sibTrans" cxnId="{617DECC6-8F5C-1341-8C5A-ACF86E7765D0}">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tables </a:t>
          </a:r>
        </a:p>
      </dgm:t>
    </dgm:pt>
    <dgm:pt modelId="{A9872C9E-D942-D042-A54A-9E3ED8BD8A66}" type="parTrans" cxnId="{67595E5A-582C-EB41-9F6F-51066A3D0902}">
      <dgm:prSet/>
      <dgm:spPr/>
      <dgm:t>
        <a:bodyPr/>
        <a:lstStyle/>
        <a:p>
          <a:endParaRPr lang="en-US"/>
        </a:p>
      </dgm:t>
    </dgm:pt>
    <dgm:pt modelId="{8C34D3B0-CD33-3A45-AC20-F312A3A8224A}" type="sibTrans" cxnId="{67595E5A-582C-EB41-9F6F-51066A3D0902}">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Insert and delete data in tables </a:t>
          </a:r>
        </a:p>
      </dgm:t>
    </dgm:pt>
    <dgm:pt modelId="{076AC029-1BA6-F646-A7DB-8D3C639C3A70}" type="parTrans" cxnId="{C34C3295-BC70-BE45-9C04-4961242ECFBE}">
      <dgm:prSet/>
      <dgm:spPr/>
      <dgm:t>
        <a:bodyPr/>
        <a:lstStyle/>
        <a:p>
          <a:endParaRPr lang="en-US"/>
        </a:p>
      </dgm:t>
    </dgm:pt>
    <dgm:pt modelId="{66AB3B76-1E36-A84E-A48E-94605DD39569}" type="sibTrans" cxnId="{C34C3295-BC70-BE45-9C04-4961242ECFBE}">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views </a:t>
          </a:r>
        </a:p>
      </dgm:t>
    </dgm:pt>
    <dgm:pt modelId="{7579968D-85BC-6948-9DC8-6805F1C5FD33}" type="parTrans" cxnId="{A9E154D0-5FBE-C443-B645-B5ABA3C015B5}">
      <dgm:prSet/>
      <dgm:spPr/>
      <dgm:t>
        <a:bodyPr/>
        <a:lstStyle/>
        <a:p>
          <a:endParaRPr lang="en-US"/>
        </a:p>
      </dgm:t>
    </dgm:pt>
    <dgm:pt modelId="{3CDC4511-2132-6241-86A0-3D0E051B1BAB}" type="sibTrans" cxnId="{A9E154D0-5FBE-C443-B645-B5ABA3C015B5}">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Retrieve data with query statements</a:t>
          </a:r>
        </a:p>
      </dgm:t>
    </dgm:pt>
    <dgm:pt modelId="{09E26048-E3BC-264C-9CC9-5BAAABE63268}" type="parTrans" cxnId="{44CB20DE-2BC3-9547-8FA4-374C1630A89C}">
      <dgm:prSet/>
      <dgm:spPr/>
      <dgm:t>
        <a:bodyPr/>
        <a:lstStyle/>
        <a:p>
          <a:endParaRPr lang="en-US"/>
        </a:p>
      </dgm:t>
    </dgm:pt>
    <dgm:pt modelId="{F2EDC7B4-169C-BD4A-8062-F69804C8996F}" type="sibTrans" cxnId="{44CB20DE-2BC3-9547-8FA4-374C1630A89C}">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pt>
    <dgm:pt modelId="{8059D32B-B686-2946-9864-E0BC67B6D38C}" type="pres">
      <dgm:prSet presAssocID="{2B7FB4DF-A93B-D649-8729-43A47AD702FD}" presName="desTx" presStyleLbl="alignAccFollowNode1" presStyleIdx="0" presStyleCnt="1">
        <dgm:presLayoutVars>
          <dgm:bulletEnabled val="1"/>
        </dgm:presLayoutVars>
      </dgm:prSet>
      <dgm:spPr/>
    </dgm:pt>
  </dgm:ptLst>
  <dgm:cxnLst>
    <dgm:cxn modelId="{547A420A-754C-8348-8AB3-50B849BB9FE4}" type="presOf" srcId="{E7E540AA-E688-D347-95E9-592A12793212}" destId="{8059D32B-B686-2946-9864-E0BC67B6D38C}" srcOrd="0" destOrd="1" presId="urn:microsoft.com/office/officeart/2005/8/layout/hList1"/>
    <dgm:cxn modelId="{A26FBA27-E962-E840-B1B2-EFD62315AE3E}" type="presOf" srcId="{C364A1C9-BC50-7A4F-958D-06806FB182AE}" destId="{8059D32B-B686-2946-9864-E0BC67B6D38C}" srcOrd="0" destOrd="2" presId="urn:microsoft.com/office/officeart/2005/8/layout/hList1"/>
    <dgm:cxn modelId="{6F8B3C2D-7C9A-CB40-B71C-CEC3D01F12A6}" type="presOf" srcId="{2B7FB4DF-A93B-D649-8729-43A47AD702FD}" destId="{5E70569A-157E-B84F-8BE4-052909CE1C9C}" srcOrd="0" destOrd="0"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A4652663-B3C7-F442-940A-E2DD7BEFF903}" type="presOf" srcId="{C7B329AE-D020-4B4D-8C80-01AD14BB57D1}" destId="{2E70F202-7551-944C-B26F-EB341DF96E04}" srcOrd="0" destOrd="0" presId="urn:microsoft.com/office/officeart/2005/8/layout/hList1"/>
    <dgm:cxn modelId="{C34C3295-BC70-BE45-9C04-4961242ECFBE}" srcId="{2B7FB4DF-A93B-D649-8729-43A47AD702FD}" destId="{E7E540AA-E688-D347-95E9-592A12793212}" srcOrd="1" destOrd="0" parTransId="{076AC029-1BA6-F646-A7DB-8D3C639C3A70}" sibTransId="{66AB3B76-1E36-A84E-A48E-94605DD39569}"/>
    <dgm:cxn modelId="{1855C2B6-C19B-6548-822B-CCA8E993B5E3}" type="presOf" srcId="{FFF468A1-A748-FF48-8F60-17D959AAAB43}" destId="{8059D32B-B686-2946-9864-E0BC67B6D38C}" srcOrd="0" destOrd="3"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A9E154D0-5FBE-C443-B645-B5ABA3C015B5}" srcId="{2B7FB4DF-A93B-D649-8729-43A47AD702FD}" destId="{C364A1C9-BC50-7A4F-958D-06806FB182AE}" srcOrd="2" destOrd="0" parTransId="{7579968D-85BC-6948-9DC8-6805F1C5FD33}" sibTransId="{3CDC4511-2132-6241-86A0-3D0E051B1BAB}"/>
    <dgm:cxn modelId="{44CB20DE-2BC3-9547-8FA4-374C1630A89C}" srcId="{2B7FB4DF-A93B-D649-8729-43A47AD702FD}" destId="{FFF468A1-A748-FF48-8F60-17D959AAAB43}" srcOrd="3" destOrd="0" parTransId="{09E26048-E3BC-264C-9CC9-5BAAABE63268}" sibTransId="{F2EDC7B4-169C-BD4A-8062-F69804C8996F}"/>
    <dgm:cxn modelId="{BCDE21F1-90FE-064A-9640-65D91E77804D}" type="presOf" srcId="{21856587-A146-8442-B3FF-1D65E287C1BB}" destId="{8059D32B-B686-2946-9864-E0BC67B6D38C}" srcOrd="0" destOrd="0" presId="urn:microsoft.com/office/officeart/2005/8/layout/hList1"/>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The </a:t>
          </a:r>
          <a:r>
            <a:rPr lang="en-US" b="1" dirty="0" err="1">
              <a:solidFill>
                <a:schemeClr val="bg1"/>
              </a:solidFill>
            </a:rPr>
            <a:t>SQLi</a:t>
          </a:r>
          <a:r>
            <a:rPr lang="en-US" b="1" dirty="0">
              <a:solidFill>
                <a:schemeClr val="bg1"/>
              </a:solidFill>
            </a:rPr>
            <a:t> attack typically works by prematurely terminating a text string and appending a new command</a:t>
          </a: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a:t>Because the inserted command may have additional strings appended to it before it is executed the attacker terminates the injected string with a comment mark “- -”</a:t>
          </a:r>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Subsequent text is ignored at execution time</a:t>
          </a: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pt>
    <dgm:pt modelId="{B121884D-C389-FC4E-85A6-C9D2F8467421}" type="pres">
      <dgm:prSet presAssocID="{C3C8C794-48C2-D845-9421-064A3A0E257A}" presName="arrow" presStyleLbl="node1" presStyleIdx="1" presStyleCnt="2"/>
      <dgm:spPr/>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pt>
  </dgm:ptLst>
  <dgm:cxnLst>
    <dgm:cxn modelId="{4F0ABF13-1EA1-024E-A5FD-DE46DD225AB6}" type="presOf" srcId="{0A639F8D-C288-C346-B08F-7C509C165E88}" destId="{D8534915-E245-9E43-9EF0-45CEFD9C0478}" srcOrd="0" destOrd="0" presId="urn:microsoft.com/office/officeart/2005/8/layout/process4"/>
    <dgm:cxn modelId="{F24C133F-25AB-E947-9D39-5C9FF8A863DF}" srcId="{0A639F8D-C288-C346-B08F-7C509C165E88}" destId="{ADCA4019-1E9D-0742-98DE-A12EEEACA29D}" srcOrd="1" destOrd="0" parTransId="{BAC8A197-0877-614C-9D4B-0A80DA1C3CE1}" sibTransId="{109CF322-7436-7D4C-B5C8-7FDE6610D393}"/>
    <dgm:cxn modelId="{426E4243-E8AB-8648-8FCA-C400D5263341}" type="presOf" srcId="{C3C8C794-48C2-D845-9421-064A3A0E257A}" destId="{8F2574DE-1AE8-F341-9AF4-764E7916287A}" srcOrd="0" destOrd="0" presId="urn:microsoft.com/office/officeart/2005/8/layout/process4"/>
    <dgm:cxn modelId="{0F98FD49-1C9B-F444-A8A0-4410AC63AF61}" type="presOf" srcId="{E48B7084-AA95-F447-92D5-6D0E34148E52}" destId="{A2DC8247-886C-F948-BD27-D7F583898F2F}" srcOrd="0" destOrd="0" presId="urn:microsoft.com/office/officeart/2005/8/layout/process4"/>
    <dgm:cxn modelId="{6692304F-3414-AF46-8579-98999AF49853}" type="presOf" srcId="{ADCA4019-1E9D-0742-98DE-A12EEEACA29D}" destId="{A8F199B5-9582-1D41-AA0F-90C248A8369F}" srcOrd="0"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7CD07199-02FC-AC42-918D-C9BDA9F2C459}" type="presOf" srcId="{C3C8C794-48C2-D845-9421-064A3A0E257A}" destId="{B121884D-C389-FC4E-85A6-C9D2F8467421}" srcOrd="1" destOrd="0" presId="urn:microsoft.com/office/officeart/2005/8/layout/process4"/>
    <dgm:cxn modelId="{B3E64FD0-F0EF-464E-94F0-6EB236B1FE04}" srcId="{0A639F8D-C288-C346-B08F-7C509C165E88}" destId="{C3C8C794-48C2-D845-9421-064A3A0E257A}" srcOrd="0" destOrd="0" parTransId="{3B930D6A-2B6C-AB49-8167-9E5F1C6C0450}" sibTransId="{29A6D2D5-74B9-D543-A230-687EDD5BF144}"/>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a:solidFill>
                <a:schemeClr val="accent6">
                  <a:lumMod val="40000"/>
                  <a:lumOff val="60000"/>
                </a:schemeClr>
              </a:solidFill>
            </a:rPr>
            <a:t>User input</a:t>
          </a:r>
        </a:p>
      </dgm:t>
    </dgm:pt>
    <dgm:pt modelId="{3C5DF413-B4D7-F140-8ECB-E3B7264CBE45}" type="parTrans" cxnId="{E8855C14-4F6B-5347-AFFE-FF33C4AEDBC6}">
      <dgm:prSet/>
      <dgm:spPr/>
      <dgm:t>
        <a:bodyPr/>
        <a:lstStyle/>
        <a:p>
          <a:endParaRPr lang="en-US"/>
        </a:p>
      </dgm:t>
    </dgm:pt>
    <dgm:pt modelId="{6E7F737F-EDC5-0D41-910E-FC93CA6FAFDE}" type="sibTrans" cxnId="{E8855C14-4F6B-5347-AFFE-FF33C4AEDBC6}">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a:t>Attackers inject SQL commands by providing suitable crafted user input</a:t>
          </a:r>
        </a:p>
      </dgm:t>
    </dgm:pt>
    <dgm:pt modelId="{D36FC29E-8ED0-F748-90C3-DFEF50BD8E3F}" type="parTrans" cxnId="{AC649DF8-F572-E544-A091-1DA678B24D0D}">
      <dgm:prSet/>
      <dgm:spPr/>
      <dgm:t>
        <a:bodyPr/>
        <a:lstStyle/>
        <a:p>
          <a:endParaRPr lang="en-US"/>
        </a:p>
      </dgm:t>
    </dgm:pt>
    <dgm:pt modelId="{3FE53754-6A36-C946-9877-1E20E39F25E4}" type="sibTrans" cxnId="{AC649DF8-F572-E544-A091-1DA678B24D0D}">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a:solidFill>
                <a:schemeClr val="accent6">
                  <a:lumMod val="40000"/>
                  <a:lumOff val="60000"/>
                </a:schemeClr>
              </a:solidFill>
            </a:rPr>
            <a:t>Server variables</a:t>
          </a:r>
        </a:p>
      </dgm:t>
    </dgm:pt>
    <dgm:pt modelId="{9C93A369-D636-1248-81EE-DC1B9505E399}" type="parTrans" cxnId="{6AF61A3D-FC7D-1A48-809B-5A21EE0C4435}">
      <dgm:prSet/>
      <dgm:spPr/>
      <dgm:t>
        <a:bodyPr/>
        <a:lstStyle/>
        <a:p>
          <a:endParaRPr lang="en-US"/>
        </a:p>
      </dgm:t>
    </dgm:pt>
    <dgm:pt modelId="{356B8FD1-26AA-814B-9094-DD0CF0390CD3}" type="sibTrans" cxnId="{6AF61A3D-FC7D-1A48-809B-5A21EE0C4435}">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a:t>Attackers can forge the values that are placed in HTTP and network headers and exploit this vulnerability by placing data directly into the headers</a:t>
          </a:r>
        </a:p>
      </dgm:t>
    </dgm:pt>
    <dgm:pt modelId="{3C6B4321-6882-F94F-A1DA-483FB1CAB706}" type="parTrans" cxnId="{BB760813-27DC-C446-9CBF-33F65D262F0F}">
      <dgm:prSet/>
      <dgm:spPr/>
      <dgm:t>
        <a:bodyPr/>
        <a:lstStyle/>
        <a:p>
          <a:endParaRPr lang="en-US"/>
        </a:p>
      </dgm:t>
    </dgm:pt>
    <dgm:pt modelId="{9E594EBD-C4F2-EA42-B4FA-E749CAADC767}" type="sibTrans" cxnId="{BB760813-27DC-C446-9CBF-33F65D262F0F}">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a:solidFill>
                <a:schemeClr val="accent6">
                  <a:lumMod val="40000"/>
                  <a:lumOff val="60000"/>
                </a:schemeClr>
              </a:solidFill>
            </a:rPr>
            <a:t>Second-order injection</a:t>
          </a:r>
        </a:p>
      </dgm:t>
    </dgm:pt>
    <dgm:pt modelId="{C65A0A1A-8E31-D946-A7EC-6A38011C4ED1}" type="parTrans" cxnId="{F3F0718D-1354-9C41-B76C-EFB7A139E25B}">
      <dgm:prSet/>
      <dgm:spPr/>
      <dgm:t>
        <a:bodyPr/>
        <a:lstStyle/>
        <a:p>
          <a:endParaRPr lang="en-US"/>
        </a:p>
      </dgm:t>
    </dgm:pt>
    <dgm:pt modelId="{F946BDDC-F435-2A44-9C6F-7DD114DE12EC}" type="sibTrans" cxnId="{F3F0718D-1354-9C41-B76C-EFB7A139E25B}">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a:t>A malicious user could rely on data already present in the system or database to trigger an SQL injection attack, so when the attack occurs, the input that modifies the query to cause an attack does not come from the user, but from within the system itself</a:t>
          </a:r>
        </a:p>
      </dgm:t>
    </dgm:pt>
    <dgm:pt modelId="{93232793-6147-2F42-BF24-4A98DC18AE63}" type="parTrans" cxnId="{DB022FDA-257A-7047-B359-A5944E95ED5D}">
      <dgm:prSet/>
      <dgm:spPr/>
      <dgm:t>
        <a:bodyPr/>
        <a:lstStyle/>
        <a:p>
          <a:endParaRPr lang="en-US"/>
        </a:p>
      </dgm:t>
    </dgm:pt>
    <dgm:pt modelId="{843524D9-B861-F54C-897D-E804C4CE086B}" type="sibTrans" cxnId="{DB022FDA-257A-7047-B359-A5944E95ED5D}">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a:solidFill>
                <a:schemeClr val="accent6">
                  <a:lumMod val="40000"/>
                  <a:lumOff val="60000"/>
                </a:schemeClr>
              </a:solidFill>
            </a:rPr>
            <a:t>Cookies</a:t>
          </a:r>
        </a:p>
      </dgm:t>
    </dgm:pt>
    <dgm:pt modelId="{54973708-BCEE-FB4F-9802-4D61073E9ECD}" type="parTrans" cxnId="{FDE3048E-E963-4D41-8940-48338D186958}">
      <dgm:prSet/>
      <dgm:spPr/>
      <dgm:t>
        <a:bodyPr/>
        <a:lstStyle/>
        <a:p>
          <a:endParaRPr lang="en-US"/>
        </a:p>
      </dgm:t>
    </dgm:pt>
    <dgm:pt modelId="{18D2BF48-2679-C043-865C-236075530C0B}" type="sibTrans" cxnId="{FDE3048E-E963-4D41-8940-48338D186958}">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a:t>An attacker could alter cookies such that when the application server builds an SQL query based on the cookie’s content, the structure and function of the query is modified</a:t>
          </a:r>
        </a:p>
      </dgm:t>
    </dgm:pt>
    <dgm:pt modelId="{539EABEF-B344-ED4C-8B3B-90F95C45A54B}" type="parTrans" cxnId="{D9FC286C-EBCC-AF44-B128-E885745A57EA}">
      <dgm:prSet/>
      <dgm:spPr/>
      <dgm:t>
        <a:bodyPr/>
        <a:lstStyle/>
        <a:p>
          <a:endParaRPr lang="en-US"/>
        </a:p>
      </dgm:t>
    </dgm:pt>
    <dgm:pt modelId="{FD7482FE-054E-924C-9DBE-9CA798B631DB}" type="sibTrans" cxnId="{D9FC286C-EBCC-AF44-B128-E885745A57EA}">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a:solidFill>
                <a:schemeClr val="accent6">
                  <a:lumMod val="40000"/>
                  <a:lumOff val="60000"/>
                </a:schemeClr>
              </a:solidFill>
            </a:rPr>
            <a:t>Physical user input</a:t>
          </a:r>
        </a:p>
      </dgm:t>
    </dgm:pt>
    <dgm:pt modelId="{799554AD-8A96-BC42-AE48-B05BF165BFB4}" type="parTrans" cxnId="{97DAC05D-2E69-9841-976D-63ADBDB5B3F3}">
      <dgm:prSet/>
      <dgm:spPr/>
      <dgm:t>
        <a:bodyPr/>
        <a:lstStyle/>
        <a:p>
          <a:endParaRPr lang="en-US"/>
        </a:p>
      </dgm:t>
    </dgm:pt>
    <dgm:pt modelId="{B5DB7DEA-654C-B14C-AB1B-78E1C6E68196}" type="sibTrans" cxnId="{97DAC05D-2E69-9841-976D-63ADBDB5B3F3}">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a:t>Applying user input that constructs an attack outside the realm of web requests</a:t>
          </a:r>
        </a:p>
      </dgm:t>
    </dgm:pt>
    <dgm:pt modelId="{6DF2F26D-DA4C-354A-B681-96E77E1C3DEC}" type="parTrans" cxnId="{85163ACB-D1D0-7D41-9628-B13A3CE04E35}">
      <dgm:prSet/>
      <dgm:spPr/>
      <dgm:t>
        <a:bodyPr/>
        <a:lstStyle/>
        <a:p>
          <a:endParaRPr lang="en-US"/>
        </a:p>
      </dgm:t>
    </dgm:pt>
    <dgm:pt modelId="{97695905-3095-6F41-BE04-6EF04FB595E7}" type="sibTrans" cxnId="{85163ACB-D1D0-7D41-9628-B13A3CE04E35}">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pt>
    <dgm:pt modelId="{49DE32D0-A3E0-634B-A0BA-EB313BB093B1}" type="pres">
      <dgm:prSet presAssocID="{15E9F13E-6F3A-DE47-AF42-AAFE40D9BCC6}" presName="parentText" presStyleLbl="node1" presStyleIdx="0" presStyleCnt="5">
        <dgm:presLayoutVars>
          <dgm:chMax val="0"/>
          <dgm:bulletEnabled val="1"/>
        </dgm:presLayoutVars>
      </dgm:prSet>
      <dgm:spPr/>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pt>
    <dgm:pt modelId="{B6590F0A-960D-A44D-9693-1DDA5793ED80}" type="pres">
      <dgm:prSet presAssocID="{491FCB85-8357-4F4B-B05D-5484C13F4329}" presName="parentText" presStyleLbl="node1" presStyleIdx="1" presStyleCnt="5">
        <dgm:presLayoutVars>
          <dgm:chMax val="0"/>
          <dgm:bulletEnabled val="1"/>
        </dgm:presLayoutVars>
      </dgm:prSet>
      <dgm:spPr/>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pt>
    <dgm:pt modelId="{BA985232-B7AE-214D-B627-6183C6D03381}" type="pres">
      <dgm:prSet presAssocID="{7B0C6597-ABC3-5E4F-BF93-38742306E0B2}" presName="parentText" presStyleLbl="node1" presStyleIdx="2" presStyleCnt="5">
        <dgm:presLayoutVars>
          <dgm:chMax val="0"/>
          <dgm:bulletEnabled val="1"/>
        </dgm:presLayoutVars>
      </dgm:prSet>
      <dgm:spPr/>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pt>
    <dgm:pt modelId="{3ADE7EA7-5C2B-0149-81B6-8B0314A71EF4}" type="pres">
      <dgm:prSet presAssocID="{49530B86-CEB5-8443-BCA3-BE15206FF3FD}" presName="parentText" presStyleLbl="node1" presStyleIdx="3" presStyleCnt="5">
        <dgm:presLayoutVars>
          <dgm:chMax val="0"/>
          <dgm:bulletEnabled val="1"/>
        </dgm:presLayoutVars>
      </dgm:prSet>
      <dgm:spPr/>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pt>
    <dgm:pt modelId="{F5A2D54C-DF6E-2240-B8E6-152B0641B7CD}" type="pres">
      <dgm:prSet presAssocID="{7614CB46-C29C-664D-9BC3-3176EC3774A3}" presName="parentText" presStyleLbl="node1" presStyleIdx="4" presStyleCnt="5">
        <dgm:presLayoutVars>
          <dgm:chMax val="0"/>
          <dgm:bulletEnabled val="1"/>
        </dgm:presLayoutVars>
      </dgm:prSet>
      <dgm:spPr/>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pt>
  </dgm:ptLst>
  <dgm:cxnLst>
    <dgm:cxn modelId="{91A68D0C-854B-D040-B392-207B98AD5658}" type="presOf" srcId="{524F4694-479A-634E-A94B-FBA266C58145}" destId="{24C470D0-E073-9C48-8B05-D345ECE226DF}" srcOrd="0"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E8855C14-4F6B-5347-AFFE-FF33C4AEDBC6}" srcId="{E4F11CF5-3784-AE4D-A5C0-E8A93FB3E7CC}" destId="{15E9F13E-6F3A-DE47-AF42-AAFE40D9BCC6}" srcOrd="0" destOrd="0" parTransId="{3C5DF413-B4D7-F140-8ECB-E3B7264CBE45}" sibTransId="{6E7F737F-EDC5-0D41-910E-FC93CA6FAFDE}"/>
    <dgm:cxn modelId="{5A585C2E-78CE-C54C-90A4-AAADB9AF5ADA}" type="presOf" srcId="{E4F11CF5-3784-AE4D-A5C0-E8A93FB3E7CC}" destId="{2BCFD59D-931A-5641-8EF6-120332DFB91E}" srcOrd="0" destOrd="0" presId="urn:microsoft.com/office/officeart/2005/8/layout/list1"/>
    <dgm:cxn modelId="{6AF61A3D-FC7D-1A48-809B-5A21EE0C4435}" srcId="{E4F11CF5-3784-AE4D-A5C0-E8A93FB3E7CC}" destId="{491FCB85-8357-4F4B-B05D-5484C13F4329}" srcOrd="1" destOrd="0" parTransId="{9C93A369-D636-1248-81EE-DC1B9505E399}" sibTransId="{356B8FD1-26AA-814B-9094-DD0CF0390CD3}"/>
    <dgm:cxn modelId="{97DAC05D-2E69-9841-976D-63ADBDB5B3F3}" srcId="{E4F11CF5-3784-AE4D-A5C0-E8A93FB3E7CC}" destId="{7614CB46-C29C-664D-9BC3-3176EC3774A3}" srcOrd="4" destOrd="0" parTransId="{799554AD-8A96-BC42-AE48-B05BF165BFB4}" sibTransId="{B5DB7DEA-654C-B14C-AB1B-78E1C6E68196}"/>
    <dgm:cxn modelId="{D9FC286C-EBCC-AF44-B128-E885745A57EA}" srcId="{49530B86-CEB5-8443-BCA3-BE15206FF3FD}" destId="{B55A9BA4-A4E5-F749-A99D-958FB8B485AD}" srcOrd="0" destOrd="0" parTransId="{539EABEF-B344-ED4C-8B3B-90F95C45A54B}" sibTransId="{FD7482FE-054E-924C-9DBE-9CA798B631DB}"/>
    <dgm:cxn modelId="{0D0D297B-3A3A-3248-AB32-986B4FBE9006}" type="presOf" srcId="{491FCB85-8357-4F4B-B05D-5484C13F4329}" destId="{B6590F0A-960D-A44D-9693-1DDA5793ED80}" srcOrd="1"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FDE3048E-E963-4D41-8940-48338D186958}" srcId="{E4F11CF5-3784-AE4D-A5C0-E8A93FB3E7CC}" destId="{49530B86-CEB5-8443-BCA3-BE15206FF3FD}" srcOrd="3" destOrd="0" parTransId="{54973708-BCEE-FB4F-9802-4D61073E9ECD}" sibTransId="{18D2BF48-2679-C043-865C-236075530C0B}"/>
    <dgm:cxn modelId="{E8267198-54D5-434A-9928-DC4D36DF31B9}" type="presOf" srcId="{15E9F13E-6F3A-DE47-AF42-AAFE40D9BCC6}" destId="{9ADA4AA5-8D81-4845-82E3-47DDCEDBE16E}"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C4A9DA9F-D8D3-534A-93B0-4383E59347F9}" type="presOf" srcId="{491FCB85-8357-4F4B-B05D-5484C13F4329}" destId="{EDD02C74-B40F-CD4C-8FCA-DBC81872B19F}" srcOrd="0" destOrd="0" presId="urn:microsoft.com/office/officeart/2005/8/layout/list1"/>
    <dgm:cxn modelId="{B54D3EA4-44C1-8545-A9A1-7FF15A0AF0B8}" type="presOf" srcId="{A14DE3FD-071D-4848-A327-11FD94BE7480}" destId="{BAB3709E-891A-2C49-B74B-15794BD79DCF}" srcOrd="0" destOrd="0" presId="urn:microsoft.com/office/officeart/2005/8/layout/list1"/>
    <dgm:cxn modelId="{884F11A7-4D11-3E40-82D6-CC8CA5EBF163}" type="presOf" srcId="{6272BAFF-0A09-1B4A-9CA5-D158D937E7C3}" destId="{F347A860-BF20-F343-AE0E-F894CF3A2B77}"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1ACDA3C0-F47A-D842-B485-0EFCFBC0D319}" type="presOf" srcId="{7614CB46-C29C-664D-9BC3-3176EC3774A3}" destId="{9C018BB4-A654-5040-91D2-3536EB220543}" srcOrd="0"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08CD32DA-80E7-D84A-A163-A154631F7B26}" type="presOf" srcId="{B55A9BA4-A4E5-F749-A99D-958FB8B485AD}" destId="{88B01C00-B76C-3947-AC33-98172F4ED25D}" srcOrd="0" destOrd="0" presId="urn:microsoft.com/office/officeart/2005/8/layout/list1"/>
    <dgm:cxn modelId="{A5656EF0-2431-0C4C-92D7-3E3790D06210}" type="presOf" srcId="{49530B86-CEB5-8443-BCA3-BE15206FF3FD}" destId="{3ADE7EA7-5C2B-0149-81B6-8B0314A71EF4}" srcOrd="1" destOrd="0" presId="urn:microsoft.com/office/officeart/2005/8/layout/list1"/>
    <dgm:cxn modelId="{ACA9A7F3-196F-0E42-B188-6548B194A38F}" type="presOf" srcId="{49530B86-CEB5-8443-BCA3-BE15206FF3FD}" destId="{D4E7FFE6-8577-3D4F-9934-63B359F2995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a:t>Tautology</a:t>
          </a:r>
        </a:p>
      </dgm:t>
    </dgm:pt>
    <dgm:pt modelId="{F8E8BAA2-73E1-914C-ADCA-DACB56961048}" type="parTrans" cxnId="{F1E4644B-D629-D34C-A559-4C7EA118BC1F}">
      <dgm:prSet/>
      <dgm:spPr/>
      <dgm:t>
        <a:bodyPr/>
        <a:lstStyle/>
        <a:p>
          <a:endParaRPr lang="en-US"/>
        </a:p>
      </dgm:t>
    </dgm:pt>
    <dgm:pt modelId="{CDA24F98-DC70-8345-BA3A-ED90939B6166}" type="sibTrans" cxnId="{F1E4644B-D629-D34C-A559-4C7EA118BC1F}">
      <dgm:prSet/>
      <dgm:spPr/>
      <dgm:t>
        <a:bodyPr/>
        <a:lstStyle/>
        <a:p>
          <a:endParaRPr lang="en-US"/>
        </a:p>
      </dgm:t>
    </dgm:pt>
    <dgm:pt modelId="{67270846-97F9-EE49-ADD0-9AB3ABA1BEF2}">
      <dgm:prSet/>
      <dgm:spPr>
        <a:solidFill>
          <a:schemeClr val="accent5">
            <a:lumMod val="75000"/>
          </a:schemeClr>
        </a:solidFill>
      </dgm:spPr>
      <dgm:t>
        <a:bodyPr/>
        <a:lstStyle/>
        <a:p>
          <a:r>
            <a:rPr lang="en-US" b="1" dirty="0"/>
            <a:t>This form of attack injects code in one or more conditional statements so that they always evaluate to true</a:t>
          </a:r>
        </a:p>
      </dgm:t>
    </dgm:pt>
    <dgm:pt modelId="{55C7D02F-A7BE-AB41-AD71-58DCDA72FC35}" type="parTrans" cxnId="{D0189D8D-3279-C94E-AC2C-F7A4D20FDC06}">
      <dgm:prSet/>
      <dgm:spPr/>
      <dgm:t>
        <a:bodyPr/>
        <a:lstStyle/>
        <a:p>
          <a:endParaRPr lang="en-US"/>
        </a:p>
      </dgm:t>
    </dgm:pt>
    <dgm:pt modelId="{8D05F0E5-12C3-0649-A0F2-1EFAB46254B0}" type="sibTrans" cxnId="{D0189D8D-3279-C94E-AC2C-F7A4D20FDC06}">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a:t>End-of-line comment</a:t>
          </a:r>
          <a:endParaRPr lang="en-US" dirty="0"/>
        </a:p>
      </dgm:t>
    </dgm:pt>
    <dgm:pt modelId="{1E05A239-22DF-D54E-B7E9-63B20EF6FFE8}" type="parTrans" cxnId="{B1FE1707-DEDB-A147-9D0C-3391157696D7}">
      <dgm:prSet/>
      <dgm:spPr/>
      <dgm:t>
        <a:bodyPr/>
        <a:lstStyle/>
        <a:p>
          <a:endParaRPr lang="en-US"/>
        </a:p>
      </dgm:t>
    </dgm:pt>
    <dgm:pt modelId="{A8628DE3-6C7E-3146-9BC1-7D9287F3420F}" type="sibTrans" cxnId="{B1FE1707-DEDB-A147-9D0C-3391157696D7}">
      <dgm:prSet/>
      <dgm:spPr/>
      <dgm:t>
        <a:bodyPr/>
        <a:lstStyle/>
        <a:p>
          <a:endParaRPr lang="en-US"/>
        </a:p>
      </dgm:t>
    </dgm:pt>
    <dgm:pt modelId="{6C0F46F0-0B5A-3F40-88EC-E90976F577B4}">
      <dgm:prSet/>
      <dgm:spPr>
        <a:solidFill>
          <a:schemeClr val="accent5">
            <a:lumMod val="75000"/>
          </a:schemeClr>
        </a:solidFill>
      </dgm:spPr>
      <dgm:t>
        <a:bodyPr/>
        <a:lstStyle/>
        <a:p>
          <a:r>
            <a:rPr lang="en-US" b="1" dirty="0"/>
            <a:t>After injecting code into a particular field, legitimate code that follows are nullified through usage of end of line comments</a:t>
          </a:r>
        </a:p>
      </dgm:t>
    </dgm:pt>
    <dgm:pt modelId="{573AA75E-990B-6B4F-A476-DD1CC84356BB}" type="parTrans" cxnId="{163AED0D-4A2B-9946-9AD7-18986ECBE66E}">
      <dgm:prSet/>
      <dgm:spPr/>
      <dgm:t>
        <a:bodyPr/>
        <a:lstStyle/>
        <a:p>
          <a:endParaRPr lang="en-US"/>
        </a:p>
      </dgm:t>
    </dgm:pt>
    <dgm:pt modelId="{0981E412-3863-7B42-95A7-FF0880F17D46}" type="sibTrans" cxnId="{163AED0D-4A2B-9946-9AD7-18986ECBE66E}">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a:t>Piggybacked queries</a:t>
          </a:r>
          <a:endParaRPr lang="en-US" dirty="0"/>
        </a:p>
      </dgm:t>
    </dgm:pt>
    <dgm:pt modelId="{B46A43A5-FB5D-8546-9BA6-D1C2F318B074}" type="parTrans" cxnId="{45470ABB-9329-3E40-ACBE-10D17B4EFF0B}">
      <dgm:prSet/>
      <dgm:spPr/>
      <dgm:t>
        <a:bodyPr/>
        <a:lstStyle/>
        <a:p>
          <a:endParaRPr lang="en-US"/>
        </a:p>
      </dgm:t>
    </dgm:pt>
    <dgm:pt modelId="{F3183F6B-DCDA-2445-9835-91D4D0F719C8}" type="sibTrans" cxnId="{45470ABB-9329-3E40-ACBE-10D17B4EFF0B}">
      <dgm:prSet/>
      <dgm:spPr/>
      <dgm:t>
        <a:bodyPr/>
        <a:lstStyle/>
        <a:p>
          <a:endParaRPr lang="en-US"/>
        </a:p>
      </dgm:t>
    </dgm:pt>
    <dgm:pt modelId="{8333F74C-460C-6B40-92C0-65084CA26A81}">
      <dgm:prSet/>
      <dgm:spPr>
        <a:solidFill>
          <a:schemeClr val="accent5">
            <a:lumMod val="75000"/>
          </a:schemeClr>
        </a:solidFill>
      </dgm:spPr>
      <dgm:t>
        <a:bodyPr/>
        <a:lstStyle/>
        <a:p>
          <a:r>
            <a:rPr lang="en-US" b="1" dirty="0"/>
            <a:t>The attacker adds additional queries beyond the intended query, piggy-backing the attack on top of a legitimate request</a:t>
          </a:r>
        </a:p>
      </dgm:t>
    </dgm:pt>
    <dgm:pt modelId="{AE193CF4-EF6D-0747-B409-E1BE60D080D8}" type="parTrans" cxnId="{5F4D0858-4B55-C54A-B080-3DAC88C73197}">
      <dgm:prSet/>
      <dgm:spPr/>
      <dgm:t>
        <a:bodyPr/>
        <a:lstStyle/>
        <a:p>
          <a:endParaRPr lang="en-US"/>
        </a:p>
      </dgm:t>
    </dgm:pt>
    <dgm:pt modelId="{B1809651-F0E6-6446-830D-2D620448EB82}" type="sibTrans" cxnId="{5F4D0858-4B55-C54A-B080-3DAC88C73197}">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pt>
    <dgm:pt modelId="{B1193558-D85A-9342-A627-7C323B21D1ED}" type="pres">
      <dgm:prSet presAssocID="{ACEBC078-E7EA-7A4F-A3E8-FC306EBD1ADE}" presName="textNode" presStyleLbl="bgShp" presStyleIdx="0" presStyleCnt="3"/>
      <dgm:spPr/>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pt>
    <dgm:pt modelId="{414C707A-F50F-DD41-B93D-34D30C5E0AB6}" type="pres">
      <dgm:prSet presAssocID="{34228D19-D1D7-044D-8E8B-0E15BD750051}" presName="textNode" presStyleLbl="bgShp" presStyleIdx="1" presStyleCnt="3"/>
      <dgm:spPr/>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pt>
    <dgm:pt modelId="{69559F1C-3E8F-D543-B360-96FF8B324461}" type="pres">
      <dgm:prSet presAssocID="{8614E2D0-388F-604D-A116-70AC0093995F}" presName="textNode" presStyleLbl="bgShp" presStyleIdx="2" presStyleCnt="3"/>
      <dgm:spPr/>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pt>
  </dgm:ptLst>
  <dgm:cxnLst>
    <dgm:cxn modelId="{B1FE1707-DEDB-A147-9D0C-3391157696D7}" srcId="{DE36A4A5-1D56-B443-A7F8-3957C44F0C68}" destId="{34228D19-D1D7-044D-8E8B-0E15BD750051}" srcOrd="1" destOrd="0" parTransId="{1E05A239-22DF-D54E-B7E9-63B20EF6FFE8}" sibTransId="{A8628DE3-6C7E-3146-9BC1-7D9287F3420F}"/>
    <dgm:cxn modelId="{79C2D608-3DB7-0F49-9D10-3F92A178BA3D}" type="presOf" srcId="{34228D19-D1D7-044D-8E8B-0E15BD750051}" destId="{414C707A-F50F-DD41-B93D-34D30C5E0AB6}" srcOrd="1"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7AB07012-62FA-6949-999D-B24120295565}" type="presOf" srcId="{34228D19-D1D7-044D-8E8B-0E15BD750051}" destId="{9E01E2B1-6C69-B84F-BFCD-CAFB22159800}" srcOrd="0" destOrd="0" presId="urn:microsoft.com/office/officeart/2005/8/layout/lProcess2"/>
    <dgm:cxn modelId="{822C5D19-15C0-6E44-8B3A-4D438C2D65B7}" type="presOf" srcId="{8614E2D0-388F-604D-A116-70AC0093995F}" destId="{69559F1C-3E8F-D543-B360-96FF8B324461}" srcOrd="1" destOrd="0" presId="urn:microsoft.com/office/officeart/2005/8/layout/lProcess2"/>
    <dgm:cxn modelId="{BB42D025-9B51-974A-8F92-1C6611A078D7}" type="presOf" srcId="{ACEBC078-E7EA-7A4F-A3E8-FC306EBD1ADE}" destId="{C45D1C11-89A4-E240-8721-E35E66514F65}" srcOrd="0" destOrd="0" presId="urn:microsoft.com/office/officeart/2005/8/layout/lProcess2"/>
    <dgm:cxn modelId="{AF2DB03A-ED70-8749-8993-50BAC9AE5998}" type="presOf" srcId="{ACEBC078-E7EA-7A4F-A3E8-FC306EBD1ADE}" destId="{B1193558-D85A-9342-A627-7C323B21D1ED}" srcOrd="1"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5F4D0858-4B55-C54A-B080-3DAC88C73197}" srcId="{8614E2D0-388F-604D-A116-70AC0093995F}" destId="{8333F74C-460C-6B40-92C0-65084CA26A81}" srcOrd="0" destOrd="0" parTransId="{AE193CF4-EF6D-0747-B409-E1BE60D080D8}" sibTransId="{B1809651-F0E6-6446-830D-2D620448EB82}"/>
    <dgm:cxn modelId="{A88B7489-04B3-8D42-B468-1B44026B310A}" type="presOf" srcId="{8333F74C-460C-6B40-92C0-65084CA26A81}" destId="{4F6B90D2-4033-0D44-A2F4-961925B6B74A}" srcOrd="0"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75C70F9F-D499-D04A-8A81-E0E81D1ABB52}" type="presOf" srcId="{6C0F46F0-0B5A-3F40-88EC-E90976F577B4}" destId="{D1974B89-9490-614E-9829-C4BAC49AFC09}" srcOrd="0" destOrd="0" presId="urn:microsoft.com/office/officeart/2005/8/layout/lProcess2"/>
    <dgm:cxn modelId="{45470ABB-9329-3E40-ACBE-10D17B4EFF0B}" srcId="{DE36A4A5-1D56-B443-A7F8-3957C44F0C68}" destId="{8614E2D0-388F-604D-A116-70AC0093995F}" srcOrd="2" destOrd="0" parTransId="{B46A43A5-FB5D-8546-9BA6-D1C2F318B074}" sibTransId="{F3183F6B-DCDA-2445-9835-91D4D0F719C8}"/>
    <dgm:cxn modelId="{671352BC-447A-6948-A309-CDEDAB5A98AC}" type="presOf" srcId="{67270846-97F9-EE49-ADD0-9AB3ABA1BEF2}" destId="{506A1A02-5F73-E44D-AEDA-54A08CE56047}" srcOrd="0" destOrd="0" presId="urn:microsoft.com/office/officeart/2005/8/layout/lProcess2"/>
    <dgm:cxn modelId="{0A4B91D2-4090-EA4E-ACB9-9E36D06F13D8}" type="presOf" srcId="{DE36A4A5-1D56-B443-A7F8-3957C44F0C68}" destId="{698C345E-7CDA-D74E-99A3-F2EEF9541263}" srcOrd="0"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a:ln>
          <a:solidFill>
            <a:schemeClr val="accent3">
              <a:lumMod val="50000"/>
            </a:schemeClr>
          </a:solidFill>
        </a:ln>
      </dgm:spPr>
      <dgm:t>
        <a:bodyPr/>
        <a:lstStyle/>
        <a:p>
          <a:r>
            <a:rPr lang="en-US"/>
            <a:t>Parameterized query insertion</a:t>
          </a:r>
          <a:endParaRPr lang="en-US" dirty="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7D7C3A43-F465-E542-BF27-2202196AB575}">
      <dgm:prSet/>
      <dgm:spPr>
        <a:ln>
          <a:solidFill>
            <a:schemeClr val="accent3">
              <a:lumMod val="50000"/>
            </a:schemeClr>
          </a:solidFill>
        </a:ln>
      </dgm:spPr>
      <dgm:t>
        <a:bodyPr/>
        <a:lstStyle/>
        <a:p>
          <a:r>
            <a:rPr lang="en-US"/>
            <a:t>SQL DOM</a:t>
          </a:r>
          <a:endParaRPr lang="en-US" dirty="0"/>
        </a:p>
      </dgm:t>
    </dgm:pt>
    <dgm:pt modelId="{116989C2-41B6-7D41-8B71-FD8370969BC5}" type="parTrans" cxnId="{AD3FADBE-D043-704E-B9B5-B8A9257F7BE0}">
      <dgm:prSet/>
      <dgm:spPr/>
      <dgm:t>
        <a:bodyPr/>
        <a:lstStyle/>
        <a:p>
          <a:endParaRPr lang="en-US"/>
        </a:p>
      </dgm:t>
    </dgm:pt>
    <dgm:pt modelId="{5684C3CE-D5E0-CA4A-BCC8-A3A92804611F}" type="sibTrans" cxnId="{AD3FADBE-D043-704E-B9B5-B8A9257F7BE0}">
      <dgm:prSet/>
      <dgm:spPr/>
      <dgm:t>
        <a:bodyPr/>
        <a:lstStyle/>
        <a:p>
          <a:endParaRPr lang="en-US"/>
        </a:p>
      </dgm:t>
    </dgm:pt>
    <dgm:pt modelId="{B0FF0038-6463-BC40-898A-D61307F146A9}">
      <dgm:prSet/>
      <dgm:spPr>
        <a:solidFill>
          <a:schemeClr val="accent3">
            <a:lumMod val="75000"/>
          </a:schemeClr>
        </a:solidFill>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a:ln>
          <a:solidFill>
            <a:schemeClr val="accent3">
              <a:lumMod val="50000"/>
            </a:schemeClr>
          </a:solidFill>
        </a:ln>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a:ln>
          <a:solidFill>
            <a:schemeClr val="accent3">
              <a:lumMod val="50000"/>
            </a:schemeClr>
          </a:solidFill>
        </a:ln>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a:solidFill>
          <a:schemeClr val="accent3">
            <a:lumMod val="75000"/>
          </a:schemeClr>
        </a:solidFill>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a:ln>
          <a:solidFill>
            <a:schemeClr val="accent3">
              <a:lumMod val="50000"/>
            </a:schemeClr>
          </a:solidFill>
        </a:ln>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9B4DB72A-D94E-494B-8334-BB29A6627A56}" type="presOf" srcId="{7D7C3A43-F465-E542-BF27-2202196AB575}" destId="{2F70247C-A04B-AD45-AC70-BE918C630478}" srcOrd="1" destOrd="2"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4D6F4783-5361-5247-A365-961F62E6E41D}" type="presOf" srcId="{7D7C3A43-F465-E542-BF27-2202196AB575}" destId="{427D8EEB-2049-2648-AFC6-C22C20A27F4A}" srcOrd="0" destOrd="2"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AD3FADBE-D043-704E-B9B5-B8A9257F7BE0}" srcId="{630159A6-ECE4-5543-B8E1-904441480A3A}" destId="{7D7C3A43-F465-E542-BF27-2202196AB575}" srcOrd="2" destOrd="0" parTransId="{116989C2-41B6-7D41-8B71-FD8370969BC5}" sibTransId="{5684C3CE-D5E0-CA4A-BCC8-A3A92804611F}"/>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dgm:spPr>
        <a:ln w="25400">
          <a:solidFill>
            <a:schemeClr val="bg1"/>
          </a:solidFill>
        </a:ln>
      </dgm:spPr>
      <dgm:t>
        <a:bodyPr/>
        <a:lstStyle/>
        <a:p>
          <a:pPr rtl="0"/>
          <a:r>
            <a:rPr lang="en-US" b="1" dirty="0"/>
            <a:t>If the user has access to the entire database or just portions of it</a:t>
          </a:r>
          <a:endParaRPr lang="en-US"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a:t>What access rights the user has (create, insert, delete, update, read, write)</a:t>
          </a:r>
          <a:endParaRPr lang="en-US"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dgm:spPr>
        <a:ln w="25400">
          <a:solidFill>
            <a:schemeClr val="bg1"/>
          </a:solidFill>
        </a:ln>
      </dgm:spPr>
      <dgm:t>
        <a:bodyPr/>
        <a:lstStyle/>
        <a:p>
          <a:pPr rtl="0"/>
          <a:r>
            <a:rPr lang="en-US" b="1" dirty="0"/>
            <a:t>Centralized administration</a:t>
          </a:r>
          <a:endParaRPr lang="en-US"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a:t>Small number of privileged users may grant and revoke access rights</a:t>
          </a:r>
          <a:endParaRPr lang="en-US"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dgm:spPr>
        <a:ln w="25400">
          <a:solidFill>
            <a:schemeClr val="bg1"/>
          </a:solidFill>
        </a:ln>
      </dgm:spPr>
      <dgm:t>
        <a:bodyPr/>
        <a:lstStyle/>
        <a:p>
          <a:pPr rtl="0"/>
          <a:r>
            <a:rPr lang="en-US" b="1" dirty="0"/>
            <a:t>Ownership-based administration</a:t>
          </a:r>
          <a:endParaRPr lang="en-US"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a:t>The creator of a table may grant and revoke access rights to the table</a:t>
          </a:r>
          <a:endParaRPr lang="en-US"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A593-D195-2F44-959F-64157309109A}">
      <dsp:nvSpPr>
        <dsp:cNvPr id="0" name=""/>
        <dsp:cNvSpPr/>
      </dsp:nvSpPr>
      <dsp:spPr>
        <a:xfrm>
          <a:off x="3778932" y="2650800"/>
          <a:ext cx="1974051" cy="197405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solidFill>
            </a:rPr>
            <a:t>Reasons database security has not kept pace with the increased reliance on databases are:</a:t>
          </a:r>
        </a:p>
      </dsp:txBody>
      <dsp:txXfrm>
        <a:off x="3875297" y="2747165"/>
        <a:ext cx="1781321" cy="1781321"/>
      </dsp:txXfrm>
    </dsp:sp>
    <dsp:sp modelId="{7813BD15-78C2-E642-A120-326C1AFD9315}">
      <dsp:nvSpPr>
        <dsp:cNvPr id="0" name=""/>
        <dsp:cNvSpPr/>
      </dsp:nvSpPr>
      <dsp:spPr>
        <a:xfrm rot="16220146">
          <a:off x="4659183" y="2537579"/>
          <a:ext cx="226445" cy="0"/>
        </a:xfrm>
        <a:custGeom>
          <a:avLst/>
          <a:gdLst/>
          <a:ahLst/>
          <a:cxnLst/>
          <a:rect l="0" t="0" r="0" b="0"/>
          <a:pathLst>
            <a:path>
              <a:moveTo>
                <a:pt x="0" y="0"/>
              </a:moveTo>
              <a:lnTo>
                <a:pt x="226445"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4ED5751-08AC-0F4D-8C7F-3102335CDC0B}">
      <dsp:nvSpPr>
        <dsp:cNvPr id="0" name=""/>
        <dsp:cNvSpPr/>
      </dsp:nvSpPr>
      <dsp:spPr>
        <a:xfrm>
          <a:off x="3475445" y="291722"/>
          <a:ext cx="2607746" cy="2132636"/>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There is a dramatic imbalance between the complexity of modern database management systems (DBMS) and the security technique used to protect these critical systems</a:t>
          </a:r>
        </a:p>
      </dsp:txBody>
      <dsp:txXfrm>
        <a:off x="3579552" y="395829"/>
        <a:ext cx="2399532" cy="1924422"/>
      </dsp:txXfrm>
    </dsp:sp>
    <dsp:sp modelId="{7988C636-C498-DE4F-907E-60D7F2CEEA99}">
      <dsp:nvSpPr>
        <dsp:cNvPr id="0" name=""/>
        <dsp:cNvSpPr/>
      </dsp:nvSpPr>
      <dsp:spPr>
        <a:xfrm rot="20289887">
          <a:off x="5737441" y="3161762"/>
          <a:ext cx="433289" cy="0"/>
        </a:xfrm>
        <a:custGeom>
          <a:avLst/>
          <a:gdLst/>
          <a:ahLst/>
          <a:cxnLst/>
          <a:rect l="0" t="0" r="0" b="0"/>
          <a:pathLst>
            <a:path>
              <a:moveTo>
                <a:pt x="0" y="0"/>
              </a:moveTo>
              <a:lnTo>
                <a:pt x="433289"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44D1F416-BEF4-AC4F-AB25-3F8D1766725E}">
      <dsp:nvSpPr>
        <dsp:cNvPr id="0" name=""/>
        <dsp:cNvSpPr/>
      </dsp:nvSpPr>
      <dsp:spPr>
        <a:xfrm>
          <a:off x="6155187" y="1560547"/>
          <a:ext cx="1997928" cy="2240733"/>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Databases have a sophisticated interaction protocol, Structured Query Language (SQL), which is complex</a:t>
          </a:r>
        </a:p>
      </dsp:txBody>
      <dsp:txXfrm>
        <a:off x="6252718" y="1658078"/>
        <a:ext cx="1802866" cy="2045671"/>
      </dsp:txXfrm>
    </dsp:sp>
    <dsp:sp modelId="{D24FE0B0-EFA2-D542-B40A-F37DBDF73E06}">
      <dsp:nvSpPr>
        <dsp:cNvPr id="0" name=""/>
        <dsp:cNvSpPr/>
      </dsp:nvSpPr>
      <dsp:spPr>
        <a:xfrm rot="1855678">
          <a:off x="5724973" y="4330452"/>
          <a:ext cx="393993" cy="0"/>
        </a:xfrm>
        <a:custGeom>
          <a:avLst/>
          <a:gdLst/>
          <a:ahLst/>
          <a:cxnLst/>
          <a:rect l="0" t="0" r="0" b="0"/>
          <a:pathLst>
            <a:path>
              <a:moveTo>
                <a:pt x="0" y="0"/>
              </a:moveTo>
              <a:lnTo>
                <a:pt x="393993"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8C0F155D-048D-5348-A9BB-D8A579D1252F}">
      <dsp:nvSpPr>
        <dsp:cNvPr id="0" name=""/>
        <dsp:cNvSpPr/>
      </dsp:nvSpPr>
      <dsp:spPr>
        <a:xfrm>
          <a:off x="6090956" y="4040821"/>
          <a:ext cx="2147899" cy="206867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Effective database security requires a strategy based on a full understanding of the security vulnerabilities of SQL</a:t>
          </a:r>
        </a:p>
      </dsp:txBody>
      <dsp:txXfrm>
        <a:off x="6191940" y="4141805"/>
        <a:ext cx="1945931" cy="1866706"/>
      </dsp:txXfrm>
    </dsp:sp>
    <dsp:sp modelId="{981D5CA6-F177-CB4C-9966-05BD50D15216}">
      <dsp:nvSpPr>
        <dsp:cNvPr id="0" name=""/>
        <dsp:cNvSpPr/>
      </dsp:nvSpPr>
      <dsp:spPr>
        <a:xfrm rot="5298402">
          <a:off x="4484398" y="4944911"/>
          <a:ext cx="640398" cy="0"/>
        </a:xfrm>
        <a:custGeom>
          <a:avLst/>
          <a:gdLst/>
          <a:ahLst/>
          <a:cxnLst/>
          <a:rect l="0" t="0" r="0" b="0"/>
          <a:pathLst>
            <a:path>
              <a:moveTo>
                <a:pt x="0" y="0"/>
              </a:moveTo>
              <a:lnTo>
                <a:pt x="640398"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380454B-E352-2E49-86E8-9EA9A0B200E5}">
      <dsp:nvSpPr>
        <dsp:cNvPr id="0" name=""/>
        <dsp:cNvSpPr/>
      </dsp:nvSpPr>
      <dsp:spPr>
        <a:xfrm>
          <a:off x="3714704" y="5264971"/>
          <a:ext cx="2237810" cy="132261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typical organization lacks full-time database security personnel</a:t>
          </a:r>
        </a:p>
      </dsp:txBody>
      <dsp:txXfrm>
        <a:off x="3779269" y="5329536"/>
        <a:ext cx="2108680" cy="1193484"/>
      </dsp:txXfrm>
    </dsp:sp>
    <dsp:sp modelId="{53F6C763-2619-1D48-89BC-89F2F9890BAF}">
      <dsp:nvSpPr>
        <dsp:cNvPr id="0" name=""/>
        <dsp:cNvSpPr/>
      </dsp:nvSpPr>
      <dsp:spPr>
        <a:xfrm rot="9446713">
          <a:off x="3406163" y="4122105"/>
          <a:ext cx="387591" cy="0"/>
        </a:xfrm>
        <a:custGeom>
          <a:avLst/>
          <a:gdLst/>
          <a:ahLst/>
          <a:cxnLst/>
          <a:rect l="0" t="0" r="0" b="0"/>
          <a:pathLst>
            <a:path>
              <a:moveTo>
                <a:pt x="0" y="0"/>
              </a:moveTo>
              <a:lnTo>
                <a:pt x="387591"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157D8C92-4FA3-294C-B685-92B4EF6825F5}">
      <dsp:nvSpPr>
        <dsp:cNvPr id="0" name=""/>
        <dsp:cNvSpPr/>
      </dsp:nvSpPr>
      <dsp:spPr>
        <a:xfrm>
          <a:off x="178517" y="3658886"/>
          <a:ext cx="3242468" cy="2421813"/>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Most enterprise environments consist of a heterogeneous mixture of database platforms, enterprise platforms, and OS platforms, creating an additional complexity hurdle for security personnel</a:t>
          </a:r>
        </a:p>
      </dsp:txBody>
      <dsp:txXfrm>
        <a:off x="296740" y="3777109"/>
        <a:ext cx="3006022" cy="2185367"/>
      </dsp:txXfrm>
    </dsp:sp>
    <dsp:sp modelId="{D4BE5FCD-7508-954C-BD26-19EC4511F77E}">
      <dsp:nvSpPr>
        <dsp:cNvPr id="0" name=""/>
        <dsp:cNvSpPr/>
      </dsp:nvSpPr>
      <dsp:spPr>
        <a:xfrm rot="12058179">
          <a:off x="3085862" y="3131279"/>
          <a:ext cx="716806" cy="0"/>
        </a:xfrm>
        <a:custGeom>
          <a:avLst/>
          <a:gdLst/>
          <a:ahLst/>
          <a:cxnLst/>
          <a:rect l="0" t="0" r="0" b="0"/>
          <a:pathLst>
            <a:path>
              <a:moveTo>
                <a:pt x="0" y="0"/>
              </a:moveTo>
              <a:lnTo>
                <a:pt x="716806"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AF721C51-E63A-3E41-A0DD-7BD486704BC8}">
      <dsp:nvSpPr>
        <dsp:cNvPr id="0" name=""/>
        <dsp:cNvSpPr/>
      </dsp:nvSpPr>
      <dsp:spPr>
        <a:xfrm>
          <a:off x="826608" y="1786683"/>
          <a:ext cx="2282991" cy="1557696"/>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increasing reliance on cloud technology to host part or all of the corporate database</a:t>
          </a:r>
        </a:p>
      </dsp:txBody>
      <dsp:txXfrm>
        <a:off x="902648" y="1862723"/>
        <a:ext cx="2130911" cy="1405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effectLst/>
              <a:latin typeface="+mj-lt"/>
            </a:rPr>
            <a:t>Application owner</a:t>
          </a:r>
        </a:p>
      </dsp:txBody>
      <dsp:txXfrm>
        <a:off x="2632" y="3951"/>
        <a:ext cx="2566972" cy="1026789"/>
      </dsp:txXfrm>
    </dsp:sp>
    <dsp:sp modelId="{7ECD17B7-684C-2845-ACF8-8E9050953787}">
      <dsp:nvSpPr>
        <dsp:cNvPr id="0" name=""/>
        <dsp:cNvSpPr/>
      </dsp:nvSpPr>
      <dsp:spPr>
        <a:xfrm>
          <a:off x="2632"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owns database objects as part of an application</a:t>
          </a:r>
          <a:endParaRPr lang="en-US" sz="1600" kern="1200" dirty="0">
            <a:effectLst/>
            <a:latin typeface="+mj-lt"/>
          </a:endParaRPr>
        </a:p>
      </dsp:txBody>
      <dsp:txXfrm>
        <a:off x="2632" y="1030740"/>
        <a:ext cx="2566972" cy="1625040"/>
      </dsp:txXfrm>
    </dsp:sp>
    <dsp:sp modelId="{67E38C9A-8161-4343-AF00-E9C298D53430}">
      <dsp:nvSpPr>
        <dsp:cNvPr id="0" name=""/>
        <dsp:cNvSpPr/>
      </dsp:nvSpPr>
      <dsp:spPr>
        <a:xfrm>
          <a:off x="2928981"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End user</a:t>
          </a:r>
        </a:p>
      </dsp:txBody>
      <dsp:txXfrm>
        <a:off x="2928981" y="3951"/>
        <a:ext cx="2566972" cy="1026789"/>
      </dsp:txXfrm>
    </dsp:sp>
    <dsp:sp modelId="{C8583E30-73F6-DD4F-B30F-D721DA3337DC}">
      <dsp:nvSpPr>
        <dsp:cNvPr id="0" name=""/>
        <dsp:cNvSpPr/>
      </dsp:nvSpPr>
      <dsp:spPr>
        <a:xfrm>
          <a:off x="2928981"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1030740"/>
        <a:ext cx="2566972" cy="1625040"/>
      </dsp:txXfrm>
    </dsp:sp>
    <dsp:sp modelId="{CE35C468-6D03-A74E-9D2B-4E2866954FF6}">
      <dsp:nvSpPr>
        <dsp:cNvPr id="0" name=""/>
        <dsp:cNvSpPr/>
      </dsp:nvSpPr>
      <dsp:spPr>
        <a:xfrm>
          <a:off x="5855330"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Administrator</a:t>
          </a:r>
        </a:p>
      </dsp:txBody>
      <dsp:txXfrm>
        <a:off x="5855330" y="3951"/>
        <a:ext cx="2566972" cy="1026789"/>
      </dsp:txXfrm>
    </dsp:sp>
    <dsp:sp modelId="{B2FEAAE6-536C-9647-88D6-687BF654CC73}">
      <dsp:nvSpPr>
        <dsp:cNvPr id="0" name=""/>
        <dsp:cNvSpPr/>
      </dsp:nvSpPr>
      <dsp:spPr>
        <a:xfrm>
          <a:off x="5855330"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User who has administrative responsibility for part or all of the database</a:t>
          </a:r>
        </a:p>
      </dsp:txBody>
      <dsp:txXfrm>
        <a:off x="5855330" y="1030740"/>
        <a:ext cx="2566972" cy="1625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195480" y="18322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Two approaches</a:t>
          </a:r>
          <a:endParaRPr lang="en-US" sz="1100" b="1" kern="1200" dirty="0">
            <a:solidFill>
              <a:schemeClr val="bg1"/>
            </a:solidFill>
            <a:latin typeface="+mj-lt"/>
          </a:endParaRPr>
        </a:p>
      </dsp:txBody>
      <dsp:txXfrm>
        <a:off x="226570" y="1863294"/>
        <a:ext cx="2060777" cy="999298"/>
      </dsp:txXfrm>
    </dsp:sp>
    <dsp:sp modelId="{74184425-649A-714A-A74A-BB588BC112AA}">
      <dsp:nvSpPr>
        <dsp:cNvPr id="0" name=""/>
        <dsp:cNvSpPr/>
      </dsp:nvSpPr>
      <dsp:spPr>
        <a:xfrm rot="18289469">
          <a:off x="1999520" y="1732378"/>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1715418"/>
        <a:ext cx="74350" cy="74350"/>
      </dsp:txXfrm>
    </dsp:sp>
    <dsp:sp modelId="{D3538943-3B32-0849-9C3E-56643195B8D5}">
      <dsp:nvSpPr>
        <dsp:cNvPr id="0" name=""/>
        <dsp:cNvSpPr/>
      </dsp:nvSpPr>
      <dsp:spPr>
        <a:xfrm>
          <a:off x="3167621" y="6115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during database design</a:t>
          </a:r>
        </a:p>
      </dsp:txBody>
      <dsp:txXfrm>
        <a:off x="3198711" y="642594"/>
        <a:ext cx="2060777" cy="999298"/>
      </dsp:txXfrm>
    </dsp:sp>
    <dsp:sp modelId="{3D492C04-E505-5044-8E04-EA142117D0B6}">
      <dsp:nvSpPr>
        <dsp:cNvPr id="0" name=""/>
        <dsp:cNvSpPr/>
      </dsp:nvSpPr>
      <dsp:spPr>
        <a:xfrm rot="19457599">
          <a:off x="5192284" y="81685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810923"/>
        <a:ext cx="52288" cy="52288"/>
      </dsp:txXfrm>
    </dsp:sp>
    <dsp:sp modelId="{31ABA73E-0FFF-CE42-94D2-FFBED34A9266}">
      <dsp:nvSpPr>
        <dsp:cNvPr id="0" name=""/>
        <dsp:cNvSpPr/>
      </dsp:nvSpPr>
      <dsp:spPr>
        <a:xfrm>
          <a:off x="6139761" y="1153"/>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170851" y="32243"/>
        <a:ext cx="2060777" cy="999298"/>
      </dsp:txXfrm>
    </dsp:sp>
    <dsp:sp modelId="{9A36F379-9D31-C348-A6EE-B02AF01E2A13}">
      <dsp:nvSpPr>
        <dsp:cNvPr id="0" name=""/>
        <dsp:cNvSpPr/>
      </dsp:nvSpPr>
      <dsp:spPr>
        <a:xfrm rot="2142401">
          <a:off x="5192284" y="142720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1421274"/>
        <a:ext cx="52288" cy="52288"/>
      </dsp:txXfrm>
    </dsp:sp>
    <dsp:sp modelId="{8EE558E7-88A6-4545-86A5-A4D0C5ADCFCE}">
      <dsp:nvSpPr>
        <dsp:cNvPr id="0" name=""/>
        <dsp:cNvSpPr/>
      </dsp:nvSpPr>
      <dsp:spPr>
        <a:xfrm>
          <a:off x="6139761" y="12218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170851" y="1252944"/>
        <a:ext cx="2060777" cy="999298"/>
      </dsp:txXfrm>
    </dsp:sp>
    <dsp:sp modelId="{24D7240F-4C7B-3247-9A15-4FCF5F73321B}">
      <dsp:nvSpPr>
        <dsp:cNvPr id="0" name=""/>
        <dsp:cNvSpPr/>
      </dsp:nvSpPr>
      <dsp:spPr>
        <a:xfrm rot="3310531">
          <a:off x="1999520" y="2953079"/>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2936118"/>
        <a:ext cx="74350" cy="74350"/>
      </dsp:txXfrm>
    </dsp:sp>
    <dsp:sp modelId="{8059EED9-C4BF-A843-B465-30F1B00F70D6}">
      <dsp:nvSpPr>
        <dsp:cNvPr id="0" name=""/>
        <dsp:cNvSpPr/>
      </dsp:nvSpPr>
      <dsp:spPr>
        <a:xfrm>
          <a:off x="3167621" y="305290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at query time</a:t>
          </a:r>
        </a:p>
      </dsp:txBody>
      <dsp:txXfrm>
        <a:off x="3198711" y="3083995"/>
        <a:ext cx="2060777" cy="999298"/>
      </dsp:txXfrm>
    </dsp:sp>
    <dsp:sp modelId="{A6D70522-EC14-3543-94E1-D8BF5230A970}">
      <dsp:nvSpPr>
        <dsp:cNvPr id="0" name=""/>
        <dsp:cNvSpPr/>
      </dsp:nvSpPr>
      <dsp:spPr>
        <a:xfrm rot="19457599">
          <a:off x="5192284" y="325825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252325"/>
        <a:ext cx="52288" cy="52288"/>
      </dsp:txXfrm>
    </dsp:sp>
    <dsp:sp modelId="{E73D8748-E826-CF44-AA7E-5FA1EB43C8CB}">
      <dsp:nvSpPr>
        <dsp:cNvPr id="0" name=""/>
        <dsp:cNvSpPr/>
      </dsp:nvSpPr>
      <dsp:spPr>
        <a:xfrm>
          <a:off x="6139761" y="24425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170851" y="2473644"/>
        <a:ext cx="2060777" cy="999298"/>
      </dsp:txXfrm>
    </dsp:sp>
    <dsp:sp modelId="{A307FDED-E9F0-6E44-B363-7BD04B159A28}">
      <dsp:nvSpPr>
        <dsp:cNvPr id="0" name=""/>
        <dsp:cNvSpPr/>
      </dsp:nvSpPr>
      <dsp:spPr>
        <a:xfrm rot="2142401">
          <a:off x="5192284" y="386860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862675"/>
        <a:ext cx="52288" cy="52288"/>
      </dsp:txXfrm>
    </dsp:sp>
    <dsp:sp modelId="{9BABEE6A-6163-EC44-8DCB-D09200083CCC}">
      <dsp:nvSpPr>
        <dsp:cNvPr id="0" name=""/>
        <dsp:cNvSpPr/>
      </dsp:nvSpPr>
      <dsp:spPr>
        <a:xfrm>
          <a:off x="6139761" y="366325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170851" y="3694345"/>
        <a:ext cx="2060777" cy="999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2797"/>
          <a:ext cx="3581400" cy="736605"/>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D</a:t>
          </a:r>
          <a:r>
            <a:rPr lang="en-US" sz="2000" kern="1200" dirty="0">
              <a:latin typeface="+mj-lt"/>
              <a:ea typeface="+mn-ea"/>
              <a:cs typeface="+mn-cs"/>
            </a:rPr>
            <a:t>atabase management system (DBMS)</a:t>
          </a:r>
          <a:endParaRPr lang="en-US" sz="2000" kern="1200" dirty="0">
            <a:latin typeface="+mj-lt"/>
          </a:endParaRPr>
        </a:p>
      </dsp:txBody>
      <dsp:txXfrm>
        <a:off x="0" y="2797"/>
        <a:ext cx="3581400" cy="736605"/>
      </dsp:txXfrm>
    </dsp:sp>
    <dsp:sp modelId="{F9ADF569-AC0A-C44F-8A4D-F54EE5B06548}">
      <dsp:nvSpPr>
        <dsp:cNvPr id="0" name=""/>
        <dsp:cNvSpPr/>
      </dsp:nvSpPr>
      <dsp:spPr>
        <a:xfrm>
          <a:off x="0" y="739402"/>
          <a:ext cx="3581400" cy="2305799"/>
        </a:xfrm>
        <a:prstGeom prst="rect">
          <a:avLst/>
        </a:prstGeom>
        <a:solidFill>
          <a:schemeClr val="accent3">
            <a:lumMod val="20000"/>
            <a:lumOff val="8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mj-lt"/>
            </a:rPr>
            <a:t>S</a:t>
          </a:r>
          <a:r>
            <a:rPr lang="en-US" sz="2000" kern="1200" dirty="0">
              <a:latin typeface="+mj-lt"/>
              <a:ea typeface="+mn-ea"/>
            </a:rPr>
            <a:t>uite of programs for constructing and maintaining the database</a:t>
          </a:r>
        </a:p>
        <a:p>
          <a:pPr marL="228600" lvl="1" indent="-228600" algn="l" defTabSz="889000">
            <a:lnSpc>
              <a:spcPct val="90000"/>
            </a:lnSpc>
            <a:spcBef>
              <a:spcPct val="0"/>
            </a:spcBef>
            <a:spcAft>
              <a:spcPct val="15000"/>
            </a:spcAft>
            <a:buChar char="•"/>
          </a:pPr>
          <a:r>
            <a:rPr lang="en-US" sz="2000" kern="1200" dirty="0">
              <a:latin typeface="+mj-lt"/>
            </a:rPr>
            <a:t>O</a:t>
          </a:r>
          <a:r>
            <a:rPr lang="en-US" sz="2000" kern="1200" dirty="0">
              <a:latin typeface="+mj-lt"/>
              <a:ea typeface="+mn-ea"/>
            </a:rPr>
            <a:t>ffers ad hoc query facilities to multiple users and applications</a:t>
          </a:r>
        </a:p>
      </dsp:txBody>
      <dsp:txXfrm>
        <a:off x="0" y="739402"/>
        <a:ext cx="3581400" cy="2305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11521"/>
          <a:ext cx="5257800" cy="626339"/>
        </a:xfrm>
        <a:prstGeom prst="roundRect">
          <a:avLst/>
        </a:prstGeom>
        <a:solidFill>
          <a:schemeClr val="accent3">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Primary key</a:t>
          </a:r>
        </a:p>
      </dsp:txBody>
      <dsp:txXfrm>
        <a:off x="30575" y="42096"/>
        <a:ext cx="5196650" cy="565189"/>
      </dsp:txXfrm>
    </dsp:sp>
    <dsp:sp modelId="{2698CA58-DBB7-CE4A-B811-ED328DB49D78}">
      <dsp:nvSpPr>
        <dsp:cNvPr id="0" name=""/>
        <dsp:cNvSpPr/>
      </dsp:nvSpPr>
      <dsp:spPr>
        <a:xfrm>
          <a:off x="0" y="637860"/>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637860"/>
        <a:ext cx="5257800" cy="745200"/>
      </dsp:txXfrm>
    </dsp:sp>
    <dsp:sp modelId="{11D4B9BA-90AF-7F43-B176-598D9E9C40F0}">
      <dsp:nvSpPr>
        <dsp:cNvPr id="0" name=""/>
        <dsp:cNvSpPr/>
      </dsp:nvSpPr>
      <dsp:spPr>
        <a:xfrm>
          <a:off x="0" y="1383060"/>
          <a:ext cx="5257800" cy="626339"/>
        </a:xfrm>
        <a:prstGeom prst="roundRect">
          <a:avLst/>
        </a:prstGeom>
        <a:solidFill>
          <a:schemeClr val="accent6"/>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Foreign key</a:t>
          </a:r>
        </a:p>
      </dsp:txBody>
      <dsp:txXfrm>
        <a:off x="30575" y="1413635"/>
        <a:ext cx="5196650" cy="565189"/>
      </dsp:txXfrm>
    </dsp:sp>
    <dsp:sp modelId="{D3B1E4CC-71FD-2E43-8C89-826A679F746C}">
      <dsp:nvSpPr>
        <dsp:cNvPr id="0" name=""/>
        <dsp:cNvSpPr/>
      </dsp:nvSpPr>
      <dsp:spPr>
        <a:xfrm>
          <a:off x="0" y="2009399"/>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2009399"/>
        <a:ext cx="5257800" cy="745200"/>
      </dsp:txXfrm>
    </dsp:sp>
    <dsp:sp modelId="{11D580D0-2036-634B-94B0-3A6776F9DBF8}">
      <dsp:nvSpPr>
        <dsp:cNvPr id="0" name=""/>
        <dsp:cNvSpPr/>
      </dsp:nvSpPr>
      <dsp:spPr>
        <a:xfrm>
          <a:off x="0" y="2476870"/>
          <a:ext cx="5257800" cy="626339"/>
        </a:xfrm>
        <a:prstGeom prst="roundRect">
          <a:avLst/>
        </a:prstGeom>
        <a:solidFill>
          <a:schemeClr val="accent5">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View/virtual table</a:t>
          </a:r>
        </a:p>
      </dsp:txBody>
      <dsp:txXfrm>
        <a:off x="30575" y="2507445"/>
        <a:ext cx="5196650" cy="565189"/>
      </dsp:txXfrm>
    </dsp:sp>
    <dsp:sp modelId="{78747EB1-0FC1-0A41-86EE-4263DAF13026}">
      <dsp:nvSpPr>
        <dsp:cNvPr id="0" name=""/>
        <dsp:cNvSpPr/>
      </dsp:nvSpPr>
      <dsp:spPr>
        <a:xfrm>
          <a:off x="0" y="3172606"/>
          <a:ext cx="5257800"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a:p>
          <a:pPr marL="228600" lvl="1" indent="-228600" algn="l" defTabSz="889000">
            <a:lnSpc>
              <a:spcPct val="90000"/>
            </a:lnSpc>
            <a:spcBef>
              <a:spcPct val="0"/>
            </a:spcBef>
            <a:spcAft>
              <a:spcPct val="20000"/>
            </a:spcAft>
            <a:buChar char="•"/>
          </a:pPr>
          <a:r>
            <a:rPr lang="en-US" sz="2000" kern="1200" dirty="0">
              <a:effectLst/>
            </a:rPr>
            <a:t>Views are often used for security purposes</a:t>
          </a:r>
        </a:p>
      </dsp:txBody>
      <dsp:txXfrm>
        <a:off x="0" y="3172606"/>
        <a:ext cx="5257800" cy="1676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1391"/>
          <a:ext cx="6096000" cy="662400"/>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effectLst>
                <a:outerShdw blurRad="38100" dist="38100" dir="2700000" algn="tl">
                  <a:srgbClr val="0064E2"/>
                </a:outerShdw>
              </a:effectLst>
            </a:rPr>
            <a:t>SQL statements can be used to:</a:t>
          </a:r>
          <a:endParaRPr lang="en-US" sz="2300" b="1" kern="1200" dirty="0">
            <a:solidFill>
              <a:schemeClr val="tx1"/>
            </a:solidFill>
          </a:endParaRPr>
        </a:p>
      </dsp:txBody>
      <dsp:txXfrm>
        <a:off x="0" y="1391"/>
        <a:ext cx="6096000" cy="662400"/>
      </dsp:txXfrm>
    </dsp:sp>
    <dsp:sp modelId="{8059D32B-B686-2946-9864-E0BC67B6D38C}">
      <dsp:nvSpPr>
        <dsp:cNvPr id="0" name=""/>
        <dsp:cNvSpPr/>
      </dsp:nvSpPr>
      <dsp:spPr>
        <a:xfrm>
          <a:off x="0" y="663791"/>
          <a:ext cx="6096000" cy="1925617"/>
        </a:xfrm>
        <a:prstGeom prst="rect">
          <a:avLst/>
        </a:prstGeom>
        <a:solidFill>
          <a:schemeClr val="accent5">
            <a:lumMod val="40000"/>
            <a:lumOff val="60000"/>
            <a:alpha val="90000"/>
          </a:schemeClr>
        </a:solidFill>
        <a:ln w="9525" cap="flat"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effectLst/>
            </a:rPr>
            <a:t>Create tables </a:t>
          </a:r>
        </a:p>
        <a:p>
          <a:pPr marL="228600" lvl="1" indent="-228600" algn="l" defTabSz="1022350">
            <a:lnSpc>
              <a:spcPct val="90000"/>
            </a:lnSpc>
            <a:spcBef>
              <a:spcPct val="0"/>
            </a:spcBef>
            <a:spcAft>
              <a:spcPct val="15000"/>
            </a:spcAft>
            <a:buChar char="•"/>
          </a:pPr>
          <a:r>
            <a:rPr lang="en-US" sz="2300" kern="1200" dirty="0">
              <a:effectLst/>
            </a:rPr>
            <a:t>Insert and delete data in tables </a:t>
          </a:r>
        </a:p>
        <a:p>
          <a:pPr marL="228600" lvl="1" indent="-228600" algn="l" defTabSz="1022350">
            <a:lnSpc>
              <a:spcPct val="90000"/>
            </a:lnSpc>
            <a:spcBef>
              <a:spcPct val="0"/>
            </a:spcBef>
            <a:spcAft>
              <a:spcPct val="15000"/>
            </a:spcAft>
            <a:buChar char="•"/>
          </a:pPr>
          <a:r>
            <a:rPr lang="en-US" sz="2300" kern="1200" dirty="0">
              <a:effectLst/>
            </a:rPr>
            <a:t>Create views </a:t>
          </a:r>
        </a:p>
        <a:p>
          <a:pPr marL="228600" lvl="1" indent="-228600" algn="l" defTabSz="1022350">
            <a:lnSpc>
              <a:spcPct val="90000"/>
            </a:lnSpc>
            <a:spcBef>
              <a:spcPct val="0"/>
            </a:spcBef>
            <a:spcAft>
              <a:spcPct val="15000"/>
            </a:spcAft>
            <a:buChar char="•"/>
          </a:pPr>
          <a:r>
            <a:rPr lang="en-US" sz="2300" kern="1200" dirty="0">
              <a:effectLst/>
            </a:rPr>
            <a:t>Retrieve data with query statements</a:t>
          </a:r>
        </a:p>
      </dsp:txBody>
      <dsp:txXfrm>
        <a:off x="0" y="663791"/>
        <a:ext cx="6096000" cy="1925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Subsequent text is ignored at execution time</a:t>
          </a: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The </a:t>
          </a:r>
          <a:r>
            <a:rPr lang="en-US" sz="2400" b="1" kern="1200" dirty="0" err="1">
              <a:solidFill>
                <a:schemeClr val="bg1"/>
              </a:solidFill>
            </a:rPr>
            <a:t>SQLi</a:t>
          </a:r>
          <a:r>
            <a:rPr lang="en-US" sz="2400" b="1" kern="1200" dirty="0">
              <a:solidFill>
                <a:schemeClr val="bg1"/>
              </a:solidFill>
            </a:rPr>
            <a:t> attack typically works by prematurely terminating a text string and appending a new command</a:t>
          </a:r>
        </a:p>
      </dsp:txBody>
      <dsp:txXfrm rot="-10800000">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t>Because the inserted command may have additional strings appended to it before it is executed the attacker terminates the injected string with a comment mark “- -”</a:t>
          </a:r>
        </a:p>
      </dsp:txBody>
      <dsp:txXfrm>
        <a:off x="0" y="1142922"/>
        <a:ext cx="8229600" cy="971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470D0-E073-9C48-8B05-D345ECE226DF}">
      <dsp:nvSpPr>
        <dsp:cNvPr id="0" name=""/>
        <dsp:cNvSpPr/>
      </dsp:nvSpPr>
      <dsp:spPr>
        <a:xfrm>
          <a:off x="0" y="285313"/>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inject SQL commands by providing suitable crafted user input</a:t>
          </a:r>
        </a:p>
      </dsp:txBody>
      <dsp:txXfrm>
        <a:off x="0" y="285313"/>
        <a:ext cx="8507288" cy="573300"/>
      </dsp:txXfrm>
    </dsp:sp>
    <dsp:sp modelId="{49DE32D0-A3E0-634B-A0BA-EB313BB093B1}">
      <dsp:nvSpPr>
        <dsp:cNvPr id="0" name=""/>
        <dsp:cNvSpPr/>
      </dsp:nvSpPr>
      <dsp:spPr>
        <a:xfrm>
          <a:off x="425364" y="93433"/>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User input</a:t>
          </a:r>
        </a:p>
      </dsp:txBody>
      <dsp:txXfrm>
        <a:off x="444098" y="112167"/>
        <a:ext cx="5917633" cy="346292"/>
      </dsp:txXfrm>
    </dsp:sp>
    <dsp:sp modelId="{F347A860-BF20-F343-AE0E-F894CF3A2B77}">
      <dsp:nvSpPr>
        <dsp:cNvPr id="0" name=""/>
        <dsp:cNvSpPr/>
      </dsp:nvSpPr>
      <dsp:spPr>
        <a:xfrm>
          <a:off x="0" y="1120693"/>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can forge the values that are placed in HTTP and network headers and exploit this vulnerability by placing data directly into the headers</a:t>
          </a:r>
        </a:p>
      </dsp:txBody>
      <dsp:txXfrm>
        <a:off x="0" y="1120693"/>
        <a:ext cx="8507288" cy="778050"/>
      </dsp:txXfrm>
    </dsp:sp>
    <dsp:sp modelId="{B6590F0A-960D-A44D-9693-1DDA5793ED80}">
      <dsp:nvSpPr>
        <dsp:cNvPr id="0" name=""/>
        <dsp:cNvSpPr/>
      </dsp:nvSpPr>
      <dsp:spPr>
        <a:xfrm>
          <a:off x="425364" y="928813"/>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Server variables</a:t>
          </a:r>
        </a:p>
      </dsp:txBody>
      <dsp:txXfrm>
        <a:off x="444098" y="947547"/>
        <a:ext cx="5917633" cy="346292"/>
      </dsp:txXfrm>
    </dsp:sp>
    <dsp:sp modelId="{D121F9AD-CE7C-774F-8AB4-1CD37265180C}">
      <dsp:nvSpPr>
        <dsp:cNvPr id="0" name=""/>
        <dsp:cNvSpPr/>
      </dsp:nvSpPr>
      <dsp:spPr>
        <a:xfrm>
          <a:off x="0" y="2160824"/>
          <a:ext cx="8507288" cy="982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 malicious user could rely on data already present in the system or database to trigger an SQL injection attack, so when the attack occurs, the input that modifies the query to cause an attack does not come from the user, but from within the system itself</a:t>
          </a:r>
        </a:p>
      </dsp:txBody>
      <dsp:txXfrm>
        <a:off x="0" y="2160824"/>
        <a:ext cx="8507288" cy="982800"/>
      </dsp:txXfrm>
    </dsp:sp>
    <dsp:sp modelId="{BA985232-B7AE-214D-B627-6183C6D03381}">
      <dsp:nvSpPr>
        <dsp:cNvPr id="0" name=""/>
        <dsp:cNvSpPr/>
      </dsp:nvSpPr>
      <dsp:spPr>
        <a:xfrm>
          <a:off x="425364" y="196894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Second-order injection</a:t>
          </a:r>
        </a:p>
      </dsp:txBody>
      <dsp:txXfrm>
        <a:off x="444098" y="1987678"/>
        <a:ext cx="5917633" cy="346292"/>
      </dsp:txXfrm>
    </dsp:sp>
    <dsp:sp modelId="{88B01C00-B76C-3947-AC33-98172F4ED25D}">
      <dsp:nvSpPr>
        <dsp:cNvPr id="0" name=""/>
        <dsp:cNvSpPr/>
      </dsp:nvSpPr>
      <dsp:spPr>
        <a:xfrm>
          <a:off x="0" y="3405704"/>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An attacker could alter cookies such that when the application server builds an SQL query based on the cookie’s content, the structure and function of the query is modified</a:t>
          </a:r>
        </a:p>
      </dsp:txBody>
      <dsp:txXfrm>
        <a:off x="0" y="3405704"/>
        <a:ext cx="8507288" cy="778050"/>
      </dsp:txXfrm>
    </dsp:sp>
    <dsp:sp modelId="{3ADE7EA7-5C2B-0149-81B6-8B0314A71EF4}">
      <dsp:nvSpPr>
        <dsp:cNvPr id="0" name=""/>
        <dsp:cNvSpPr/>
      </dsp:nvSpPr>
      <dsp:spPr>
        <a:xfrm>
          <a:off x="425364" y="3213824"/>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Cookies</a:t>
          </a:r>
        </a:p>
      </dsp:txBody>
      <dsp:txXfrm>
        <a:off x="444098" y="3232558"/>
        <a:ext cx="5917633" cy="346292"/>
      </dsp:txXfrm>
    </dsp:sp>
    <dsp:sp modelId="{BAB3709E-891A-2C49-B74B-15794BD79DCF}">
      <dsp:nvSpPr>
        <dsp:cNvPr id="0" name=""/>
        <dsp:cNvSpPr/>
      </dsp:nvSpPr>
      <dsp:spPr>
        <a:xfrm>
          <a:off x="0" y="4445834"/>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Applying user input that constructs an attack outside the realm of web requests</a:t>
          </a:r>
        </a:p>
      </dsp:txBody>
      <dsp:txXfrm>
        <a:off x="0" y="4445834"/>
        <a:ext cx="8507288" cy="573300"/>
      </dsp:txXfrm>
    </dsp:sp>
    <dsp:sp modelId="{F5A2D54C-DF6E-2240-B8E6-152B0641B7CD}">
      <dsp:nvSpPr>
        <dsp:cNvPr id="0" name=""/>
        <dsp:cNvSpPr/>
      </dsp:nvSpPr>
      <dsp:spPr>
        <a:xfrm>
          <a:off x="425364" y="425395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Physical user input</a:t>
          </a:r>
        </a:p>
      </dsp:txBody>
      <dsp:txXfrm>
        <a:off x="444098" y="4272688"/>
        <a:ext cx="5917633"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Tautology</a:t>
          </a:r>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This form of attack injects code in one or more conditional statements so that they always evaluate to true</a:t>
          </a:r>
        </a:p>
      </dsp:txBody>
      <dsp:txXfrm>
        <a:off x="311420" y="1019054"/>
        <a:ext cx="1894288" cy="1962392"/>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End-of-line comment</a:t>
          </a:r>
          <a:endParaRPr lang="en-US" sz="2400" kern="1200" dirty="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After injecting code into a particular field, legitimate code that follows are nullified through usage of end of line comments</a:t>
          </a:r>
        </a:p>
      </dsp:txBody>
      <dsp:txXfrm>
        <a:off x="3015255" y="1019054"/>
        <a:ext cx="1894288" cy="1962392"/>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Piggybacked queries</a:t>
          </a:r>
          <a:endParaRPr lang="en-US" sz="2400" kern="1200" dirty="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The attacker adds additional queries beyond the intended query, piggy-backing the attack on top of a legitimate request</a:t>
          </a:r>
        </a:p>
      </dsp:txBody>
      <dsp:txXfrm>
        <a:off x="5719090" y="1019054"/>
        <a:ext cx="1894288" cy="1962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Manual defensive coding practices</a:t>
          </a:r>
          <a:endParaRPr lang="en-US" sz="1500" kern="1200" dirty="0"/>
        </a:p>
        <a:p>
          <a:pPr marL="114300" lvl="1" indent="-114300" algn="l" defTabSz="666750">
            <a:lnSpc>
              <a:spcPct val="90000"/>
            </a:lnSpc>
            <a:spcBef>
              <a:spcPct val="0"/>
            </a:spcBef>
            <a:spcAft>
              <a:spcPct val="15000"/>
            </a:spcAft>
            <a:buChar char="•"/>
          </a:pPr>
          <a:r>
            <a:rPr lang="en-US" sz="1500" kern="1200"/>
            <a:t>Parameterized query insertion</a:t>
          </a:r>
          <a:endParaRPr lang="en-US" sz="1500" kern="1200" dirty="0"/>
        </a:p>
        <a:p>
          <a:pPr marL="114300" lvl="1" indent="-114300" algn="l" defTabSz="666750">
            <a:lnSpc>
              <a:spcPct val="90000"/>
            </a:lnSpc>
            <a:spcBef>
              <a:spcPct val="0"/>
            </a:spcBef>
            <a:spcAft>
              <a:spcPct val="15000"/>
            </a:spcAft>
            <a:buChar char="•"/>
          </a:pPr>
          <a:r>
            <a:rPr lang="en-US" sz="1500" kern="1200"/>
            <a:t>SQL DOM</a:t>
          </a:r>
          <a:endParaRPr lang="en-US" sz="1500" kern="1200" dirty="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Signature based</a:t>
          </a:r>
          <a:endParaRPr lang="en-US" sz="1500" kern="1200" dirty="0"/>
        </a:p>
        <a:p>
          <a:pPr marL="114300" lvl="1" indent="-114300" algn="l" defTabSz="666750">
            <a:lnSpc>
              <a:spcPct val="90000"/>
            </a:lnSpc>
            <a:spcBef>
              <a:spcPct val="0"/>
            </a:spcBef>
            <a:spcAft>
              <a:spcPct val="15000"/>
            </a:spcAft>
            <a:buChar char="•"/>
          </a:pPr>
          <a:r>
            <a:rPr lang="en-US" sz="1500" kern="1200"/>
            <a:t>Anomaly based</a:t>
          </a:r>
          <a:endParaRPr lang="en-US" sz="1500" kern="1200" dirty="0"/>
        </a:p>
        <a:p>
          <a:pPr marL="114300" lvl="1" indent="-114300" algn="l" defTabSz="666750">
            <a:lnSpc>
              <a:spcPct val="90000"/>
            </a:lnSpc>
            <a:spcBef>
              <a:spcPct val="0"/>
            </a:spcBef>
            <a:spcAft>
              <a:spcPct val="15000"/>
            </a:spcAft>
            <a:buChar char="•"/>
          </a:pPr>
          <a:r>
            <a:rPr lang="en-US" sz="1500" kern="1200"/>
            <a:t>Code analysis</a:t>
          </a:r>
          <a:endParaRPr lang="en-US" sz="15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Check queries at runtime to see if they conform to a model of expected queries</a:t>
          </a:r>
          <a:endParaRPr lang="en-US" sz="15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If the user has access to the entire database or just portions of it</a:t>
          </a:r>
          <a:endParaRPr lang="en-US" sz="15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What access rights the user has (create, insert, delete, update, read, write)</a:t>
          </a:r>
          <a:endParaRPr lang="en-US" sz="15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Small number of privileged users may grant and revoke access rights</a:t>
          </a:r>
          <a:endParaRPr lang="en-US" sz="12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Ownership-based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creator of a table may grant and revoke access rights to the table</a:t>
          </a:r>
          <a:endParaRPr lang="en-US" sz="12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5 “Database</a:t>
            </a:r>
            <a:r>
              <a:rPr lang="en-US" baseline="0" dirty="0">
                <a:latin typeface="Times New Roman" pitchFamily="-107" charset="0"/>
              </a:rPr>
              <a:t> and Data Center Security</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45974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284322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11</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 relational database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example.In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Department table, the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ID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 </a:t>
            </a:r>
            <a:r>
              <a:rPr lang="en-US" sz="1200" b="1" kern="1200" dirty="0">
                <a:solidFill>
                  <a:schemeClr val="tx1"/>
                </a:solidFill>
                <a:effectLst/>
                <a:latin typeface="Arial" pitchFamily="-110" charset="0"/>
                <a:ea typeface="ＭＳ Ｐゴシック" pitchFamily="-110" charset="-128"/>
                <a:cs typeface="ＭＳ Ｐゴシック" pitchFamily="-110" charset="-128"/>
              </a:rPr>
              <a:t>view </a:t>
            </a:r>
            <a:r>
              <a:rPr lang="en-US" sz="1200" kern="1200" dirty="0">
                <a:solidFill>
                  <a:schemeClr val="tx1"/>
                </a:solidFill>
                <a:effectLst/>
                <a:latin typeface="Arial" pitchFamily="-110" charset="0"/>
                <a:ea typeface="ＭＳ Ｐゴシック" pitchFamily="-110" charset="-128"/>
                <a:cs typeface="ＭＳ Ｐゴシック" pitchFamily="-110" charset="-128"/>
              </a:rPr>
              <a:t> is a virtual table. In essence, a view is the result of a query that returns</a:t>
            </a:r>
          </a:p>
          <a:p>
            <a:r>
              <a:rPr lang="en-US" sz="1200" kern="1200" dirty="0">
                <a:solidFill>
                  <a:schemeClr val="tx1"/>
                </a:solidFill>
                <a:effectLst/>
                <a:latin typeface="Arial" pitchFamily="-110" charset="0"/>
                <a:ea typeface="ＭＳ Ｐゴシック" pitchFamily="-110" charset="-128"/>
                <a:cs typeface="ＭＳ Ｐゴシック" pitchFamily="-110" charset="-128"/>
              </a:rPr>
              <a:t>selected rows and columns from one or more tables.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862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12</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676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State of Software Security Report [VERA16]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Global Security Report [TRUS16]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a:t>
            </a:r>
            <a:r>
              <a:rPr lang="en-US" sz="1200" kern="1200" dirty="0">
                <a:solidFill>
                  <a:schemeClr val="tx1"/>
                </a:solidFill>
                <a:effectLst/>
                <a:latin typeface="Arial" pitchFamily="-110" charset="0"/>
                <a:ea typeface="ＭＳ Ｐゴシック" pitchFamily="-110" charset="-128"/>
                <a:cs typeface="ＭＳ Ｐゴシック" pitchFamily="-110" charset="-128"/>
              </a:rPr>
              <a:t> The report notes that </a:t>
            </a:r>
            <a:r>
              <a:rPr lang="en-US" sz="1200" kern="1200" dirty="0" err="1">
                <a:solidFill>
                  <a:schemeClr val="tx1"/>
                </a:solidFill>
                <a:effectLst/>
                <a:latin typeface="Arial" pitchFamily="-110" charset="0"/>
                <a:ea typeface="ＭＳ Ｐゴシック" pitchFamily="-110" charset="-128"/>
                <a:cs typeface="ＭＳ Ｐゴシック" pitchFamily="-110" charset="-128"/>
              </a:rPr>
              <a:t>SQLi</a:t>
            </a:r>
            <a:r>
              <a:rPr lang="en-US" sz="1200" kern="1200" dirty="0">
                <a:solidFill>
                  <a:schemeClr val="tx1"/>
                </a:solidFill>
                <a:effectLst/>
                <a:latin typeface="Arial" pitchFamily="-110" charset="0"/>
                <a:ea typeface="ＭＳ Ｐゴシック" pitchFamily="-110" charset="-128"/>
                <a:cs typeface="ＭＳ Ｐゴシック" pitchFamily="-110" charset="-128"/>
              </a:rPr>
              <a:t> can pose a</a:t>
            </a:r>
          </a:p>
          <a:p>
            <a:r>
              <a:rPr lang="en-US" sz="1200" kern="1200" dirty="0">
                <a:solidFill>
                  <a:schemeClr val="tx1"/>
                </a:solidFill>
                <a:effectLst/>
                <a:latin typeface="Arial" pitchFamily="-110" charset="0"/>
                <a:ea typeface="ＭＳ Ｐゴシック" pitchFamily="-110" charset="-128"/>
                <a:cs typeface="ＭＳ Ｐゴシック" pitchFamily="-110" charset="-128"/>
              </a:rPr>
              <a:t>significant threat to sensitive data such as personally identifiable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(PII) and credit card data, and it can be hard to prevent and relatively easy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exploit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14</a:t>
            </a:fld>
            <a:endParaRPr lang="en-AU"/>
          </a:p>
        </p:txBody>
      </p:sp>
    </p:spTree>
    <p:extLst>
      <p:ext uri="{BB962C8B-B14F-4D97-AF65-F5344CB8AC3E}">
        <p14:creationId xmlns:p14="http://schemas.microsoft.com/office/powerpoint/2010/main" val="101663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15</a:t>
            </a:fld>
            <a:endParaRPr lang="en-AU"/>
          </a:p>
        </p:txBody>
      </p:sp>
    </p:spTree>
    <p:extLst>
      <p:ext uri="{BB962C8B-B14F-4D97-AF65-F5344CB8AC3E}">
        <p14:creationId xmlns:p14="http://schemas.microsoft.com/office/powerpoint/2010/main" val="14663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val="218095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25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Syntax explanation:</a:t>
            </a:r>
          </a:p>
          <a:p>
            <a:pPr marL="171450" indent="-171450">
              <a:buFont typeface="Arial" panose="020B0604020202020204" pitchFamily="34" charset="0"/>
              <a:buChar char="•"/>
            </a:pPr>
            <a:r>
              <a:rPr lang="en-US" dirty="0"/>
              <a:t>Table columns are defined inside parentheses after the table name</a:t>
            </a:r>
          </a:p>
          <a:p>
            <a:pPr marL="171450" indent="-171450">
              <a:buFont typeface="Arial" panose="020B0604020202020204" pitchFamily="34" charset="0"/>
              <a:buChar char="•"/>
            </a:pPr>
            <a:r>
              <a:rPr lang="en-US" dirty="0"/>
              <a:t>Each column definition starts with its name, followed by the data type</a:t>
            </a:r>
          </a:p>
          <a:p>
            <a:pPr marL="171450" indent="-171450">
              <a:buFont typeface="Arial" panose="020B0604020202020204" pitchFamily="34" charset="0"/>
              <a:buChar char="•"/>
            </a:pPr>
            <a:r>
              <a:rPr lang="en-US" dirty="0"/>
              <a:t>The number association with the data type specifies the maximum length for the data in the column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Use example of column “ID” to explain the same</a:t>
            </a:r>
          </a:p>
          <a:p>
            <a:pPr marL="171450" indent="-171450">
              <a:buFont typeface="Arial" panose="020B0604020202020204" pitchFamily="34" charset="0"/>
              <a:buChar char="•"/>
            </a:pPr>
            <a:r>
              <a:rPr lang="en-US" dirty="0"/>
              <a:t>Data type</a:t>
            </a:r>
          </a:p>
          <a:p>
            <a:pPr marL="171450" indent="-171450">
              <a:buFont typeface="Arial" panose="020B0604020202020204" pitchFamily="34" charset="0"/>
              <a:buChar char="•"/>
            </a:pPr>
            <a:r>
              <a:rPr lang="en-US" dirty="0"/>
              <a:t>Not Null</a:t>
            </a:r>
          </a:p>
          <a:p>
            <a:pPr marL="171450" indent="-171450">
              <a:buFont typeface="Arial" panose="020B0604020202020204" pitchFamily="34" charset="0"/>
              <a:buChar char="•"/>
            </a:pPr>
            <a:r>
              <a:rPr lang="en-US" dirty="0"/>
              <a:t>Auto increment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7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91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This chapter looks at the unique security issues that relate to databases. The focus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this chapter is on relational database management systems (RDBMS). The relational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approach dominates industry, government, and research sectors, and is likely</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do so for the foreseeable future. We begin with an overview of the need for database-</a:t>
            </a:r>
          </a:p>
          <a:p>
            <a:r>
              <a:rPr lang="en-US" sz="1200" kern="1200" dirty="0">
                <a:solidFill>
                  <a:schemeClr val="tx1"/>
                </a:solidFill>
                <a:effectLst/>
                <a:latin typeface="Arial" pitchFamily="-110" charset="0"/>
                <a:ea typeface="ＭＳ Ｐゴシック" pitchFamily="-110" charset="-128"/>
                <a:cs typeface="ＭＳ Ｐゴシック" pitchFamily="-110" charset="-128"/>
              </a:rPr>
              <a:t>specific security techniques. Then we provide a brief introduction to database</a:t>
            </a:r>
          </a:p>
          <a:p>
            <a:r>
              <a:rPr lang="en-US" sz="1200" kern="1200" dirty="0">
                <a:solidFill>
                  <a:schemeClr val="tx1"/>
                </a:solidFill>
                <a:effectLst/>
                <a:latin typeface="Arial" pitchFamily="-110" charset="0"/>
                <a:ea typeface="ＭＳ Ｐゴシック" pitchFamily="-110" charset="-128"/>
                <a:cs typeface="ＭＳ Ｐゴシック" pitchFamily="-110" charset="-128"/>
              </a:rPr>
              <a:t>management</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systems, followed by an overview of relational databases. Next, we look</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issue of database access control, followed by a discussion of the inference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threat. Then, we examine database encryption. Finally, we will examine the security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issues related to the deployment of large data centers.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15822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784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758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195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1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365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818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how data are attached are different.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032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628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419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03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logical system. Examples include:</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bank account information, credit card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provide customers, partners, and employees with access to this information. But such</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information can be targeted by internal and external threats of misuse or unauthorized</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change. Accordingly, security specifically tailored to databases is an increasingly</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important component of an overall organizational security strategy.</a:t>
            </a:r>
          </a:p>
          <a:p>
            <a:endParaRPr lang="en-US" b="0" dirty="0"/>
          </a:p>
          <a:p>
            <a:r>
              <a:rPr lang="en-US" sz="1200" b="0" kern="1200" dirty="0">
                <a:solidFill>
                  <a:schemeClr val="tx1"/>
                </a:solidFill>
                <a:effectLst/>
                <a:latin typeface="Arial" pitchFamily="-110" charset="0"/>
                <a:ea typeface="ＭＳ Ｐゴシック" pitchFamily="-110" charset="-128"/>
                <a:cs typeface="ＭＳ Ｐゴシック" pitchFamily="-110" charset="-128"/>
              </a:rPr>
              <a:t>[BENN06] cites the following reasons why database security has not kept pace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with the increased reliance on databases:</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management systems (DBMS) and the security techniques used to protect these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critical systems. A DBMS is a very complex, large piece of software, providing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many options, all of which need to be well understood and then secured to avoid</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data breaches. Although security techniques have advanced, the increasing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complexity of the DBMS—with many new features and services—has brought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 number of new vulnerabilities and the potential for misuse.</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Language (SQL), which is far more complex, than for example, the Hypertext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Transfer Protocol (HTTP) used to interact with a Web service. Effective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security requires a strategy based on a full understanding of the security vulnerabilities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SQL.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mismatch between requirements and capabilities. Most organizations have a staff</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database administrators, whose job is to manage the database to ensure availability,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performance, correctness, and ease of use. Such administrators may have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limited knowledge of security and little available time to master and apply security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may have very limited understanding of database and DBMS technology.</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IBM DB2 and Informix, Microsoft, Sybase, etc.), enterprise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E-Business Suite, PeopleSoft, SAP, Siebel, etc.), and OS platforms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(UNIX, Linux, z/OS, and Windows, etc.). This creates an additional complexity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hurdle for security personnel.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cloud technology to host part or all of the corporate database. This adds an additional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burden to the security staff.</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val="1682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52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18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648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35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690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289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104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See</a:t>
            </a:r>
            <a:r>
              <a:rPr lang="en-US" baseline="0" dirty="0"/>
              <a:t> the book for detailed discussion of this diagram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271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39</a:t>
            </a:fld>
            <a:endParaRPr lang="en-AU"/>
          </a:p>
        </p:txBody>
      </p:sp>
    </p:spTree>
    <p:extLst>
      <p:ext uri="{BB962C8B-B14F-4D97-AF65-F5344CB8AC3E}">
        <p14:creationId xmlns:p14="http://schemas.microsoft.com/office/powerpoint/2010/main" val="4100379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40</a:t>
            </a:fld>
            <a:endParaRPr lang="en-AU"/>
          </a:p>
        </p:txBody>
      </p:sp>
    </p:spTree>
    <p:extLst>
      <p:ext uri="{BB962C8B-B14F-4D97-AF65-F5344CB8AC3E}">
        <p14:creationId xmlns:p14="http://schemas.microsoft.com/office/powerpoint/2010/main" val="3240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a:t>
            </a:r>
            <a:r>
              <a:rPr lang="en-US" b="1" dirty="0">
                <a:ea typeface="+mn-ea"/>
                <a:cs typeface="+mn-cs"/>
              </a:rPr>
              <a:t>database</a:t>
            </a:r>
            <a:r>
              <a:rPr lang="en-US" b="0" dirty="0">
                <a:ea typeface="+mn-ea"/>
                <a:cs typeface="+mn-cs"/>
              </a:rPr>
              <a:t>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a:t>
            </a:r>
            <a:r>
              <a:rPr lang="en-US" b="1" dirty="0">
                <a:ea typeface="+mn-ea"/>
                <a:cs typeface="+mn-cs"/>
              </a:rPr>
              <a:t>database management system (DBMS) </a:t>
            </a:r>
            <a:r>
              <a:rPr lang="en-US" b="0" dirty="0">
                <a:ea typeface="+mn-ea"/>
                <a:cs typeface="+mn-cs"/>
              </a:rPr>
              <a:t>,</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a:t>
            </a:r>
            <a:r>
              <a:rPr lang="en-US" b="1" dirty="0">
                <a:ea typeface="+mn-ea"/>
                <a:cs typeface="+mn-cs"/>
              </a:rPr>
              <a:t>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4</a:t>
            </a:fld>
            <a:endParaRPr lang="en-AU">
              <a:latin typeface="Arial" pitchFamily="-109" charset="0"/>
            </a:endParaRPr>
          </a:p>
        </p:txBody>
      </p:sp>
    </p:spTree>
    <p:extLst>
      <p:ext uri="{BB962C8B-B14F-4D97-AF65-F5344CB8AC3E}">
        <p14:creationId xmlns:p14="http://schemas.microsoft.com/office/powerpoint/2010/main" val="2019686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out-of-band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are retrieved using a different channel (e.g.,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41</a:t>
            </a:fld>
            <a:endParaRPr lang="en-AU"/>
          </a:p>
        </p:txBody>
      </p:sp>
    </p:spTree>
    <p:extLst>
      <p:ext uri="{BB962C8B-B14F-4D97-AF65-F5344CB8AC3E}">
        <p14:creationId xmlns:p14="http://schemas.microsoft.com/office/powerpoint/2010/main" val="409632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42</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38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037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960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46</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27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Centralized administration</a:t>
            </a:r>
            <a:r>
              <a:rPr lang="en-US" b="0" dirty="0">
                <a:latin typeface="Arial" pitchFamily="-109" charset="0"/>
                <a:ea typeface="ＭＳ Ｐゴシック" pitchFamily="-109" charset="-128"/>
                <a:cs typeface="ＭＳ Ｐゴシック" pitchFamily="-109" charset="-128"/>
              </a:rPr>
              <a:t>: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Ownership-based administration</a:t>
            </a:r>
            <a:r>
              <a:rPr lang="en-US" b="0" dirty="0">
                <a:latin typeface="Arial" pitchFamily="-109" charset="0"/>
                <a:ea typeface="ＭＳ Ｐゴシック" pitchFamily="-109" charset="-128"/>
                <a:cs typeface="ＭＳ Ｐゴシック" pitchFamily="-109" charset="-128"/>
              </a:rPr>
              <a:t>: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 Decentralized administration</a:t>
            </a:r>
            <a:r>
              <a:rPr lang="en-US" b="0" dirty="0">
                <a:latin typeface="Arial" pitchFamily="-109" charset="0"/>
                <a:ea typeface="ＭＳ Ｐゴシック" pitchFamily="-109" charset="-128"/>
                <a:cs typeface="ＭＳ Ｐゴシック" pitchFamily="-109" charset="-128"/>
              </a:rPr>
              <a:t>: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52405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47</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7621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48</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a:t>
            </a:r>
            <a:r>
              <a:rPr lang="en-US" dirty="0" err="1">
                <a:latin typeface="Arial" pitchFamily="-109" charset="0"/>
                <a:ea typeface="ＭＳ Ｐゴシック" pitchFamily="-109" charset="-128"/>
                <a:cs typeface="ＭＳ Ｐゴシック" pitchFamily="-109" charset="-128"/>
              </a:rPr>
              <a:t>phenomenonin</a:t>
            </a:r>
            <a:r>
              <a:rPr lang="en-US" dirty="0">
                <a:latin typeface="Arial" pitchFamily="-109" charset="0"/>
                <a:ea typeface="ＭＳ Ｐゴシック" pitchFamily="-109" charset="-128"/>
                <a:cs typeface="ＭＳ Ｐゴシック" pitchFamily="-109" charset="-128"/>
              </a:rPr>
              <a:t> Figure 5.6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t>
            </a:r>
            <a:r>
              <a:rPr lang="en-US" i="0" dirty="0">
                <a:latin typeface="Arial" pitchFamily="-109" charset="0"/>
                <a:ea typeface="ＭＳ Ｐゴシック" pitchFamily="-109" charset="-128"/>
                <a:cs typeface="ＭＳ Ｐゴシック" pitchFamily="-109" charset="-128"/>
              </a:rPr>
              <a:t>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a:t>
            </a:r>
            <a:r>
              <a:rPr lang="en-US" i="0" dirty="0">
                <a:latin typeface="Arial" pitchFamily="-109" charset="0"/>
                <a:ea typeface="ＭＳ Ｐゴシック" pitchFamily="-109" charset="-128"/>
                <a:cs typeface="ＭＳ Ｐゴシック" pitchFamily="-109" charset="-128"/>
              </a:rPr>
              <a:t>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a:t>
            </a:r>
            <a:r>
              <a:rPr lang="en-US" i="0" dirty="0">
                <a:latin typeface="Arial" pitchFamily="-109" charset="0"/>
                <a:ea typeface="ＭＳ Ｐゴシック" pitchFamily="-109" charset="-128"/>
                <a:cs typeface="ＭＳ Ｐゴシック" pitchFamily="-109" charset="-128"/>
              </a:rPr>
              <a:t>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a:t>
            </a:r>
            <a:r>
              <a:rPr lang="en-US" i="0" dirty="0">
                <a:latin typeface="Arial" pitchFamily="-109" charset="0"/>
                <a:ea typeface="ＭＳ Ｐゴシック" pitchFamily="-109" charset="-128"/>
                <a:cs typeface="ＭＳ Ｐゴシック" pitchFamily="-109" charset="-128"/>
              </a:rPr>
              <a:t>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a:t>
            </a:r>
            <a:r>
              <a:rPr lang="en-US" i="0" dirty="0">
                <a:latin typeface="Arial" pitchFamily="-109" charset="0"/>
                <a:ea typeface="ＭＳ Ｐゴシック" pitchFamily="-109" charset="-128"/>
                <a:cs typeface="ＭＳ Ｐゴシック" pitchFamily="-109" charset="-128"/>
              </a:rPr>
              <a:t>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79723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49</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Application owner</a:t>
            </a:r>
            <a:r>
              <a:rPr lang="en-US" b="0" dirty="0">
                <a:latin typeface="Arial" pitchFamily="-109" charset="0"/>
                <a:ea typeface="ＭＳ Ｐゴシック" pitchFamily="-109" charset="-128"/>
                <a:cs typeface="ＭＳ Ｐゴシック" pitchFamily="-109" charset="-128"/>
              </a:rPr>
              <a:t>: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End user other than application owner</a:t>
            </a:r>
            <a:r>
              <a:rPr lang="en-US" b="0" dirty="0">
                <a:latin typeface="Arial" pitchFamily="-109" charset="0"/>
                <a:ea typeface="ＭＳ Ｐゴシック" pitchFamily="-109" charset="-128"/>
                <a:cs typeface="ＭＳ Ｐゴシック" pitchFamily="-109" charset="-128"/>
              </a:rPr>
              <a:t>: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Administrator: </a:t>
            </a:r>
            <a:r>
              <a:rPr lang="en-US" b="0" dirty="0">
                <a:latin typeface="Arial" pitchFamily="-109" charset="0"/>
                <a:ea typeface="ＭＳ Ｐゴシック" pitchFamily="-109" charset="-128"/>
                <a:cs typeface="ＭＳ Ｐゴシック" pitchFamily="-109" charset="-128"/>
              </a:rPr>
              <a:t>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79514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a:t>A good example of the use of roles in database security is the RBAC</a:t>
            </a:r>
          </a:p>
          <a:p>
            <a:pPr>
              <a:defRPr/>
            </a:pPr>
            <a:r>
              <a:rPr lang="en-US" dirty="0"/>
              <a:t>facility provided by Microsoft SQL Server. SQL Server supports three types of</a:t>
            </a:r>
          </a:p>
          <a:p>
            <a:pPr>
              <a:defRPr/>
            </a:pPr>
            <a:r>
              <a:rPr lang="en-US" dirty="0"/>
              <a:t>roles: server roles, database roles, and user-defined roles. The first two types</a:t>
            </a:r>
          </a:p>
          <a:p>
            <a:pPr>
              <a:defRPr/>
            </a:pPr>
            <a:r>
              <a:rPr lang="en-US" dirty="0"/>
              <a:t>of roles are referred to as fixed roles ( Table 5.2 ); these are preconfigured for a</a:t>
            </a:r>
          </a:p>
          <a:p>
            <a:pPr>
              <a:defRPr/>
            </a:pPr>
            <a:r>
              <a:rPr lang="en-US" dirty="0"/>
              <a:t>system with specific access rights. The administrator or user cannot add, delete,</a:t>
            </a:r>
          </a:p>
          <a:p>
            <a:pPr>
              <a:defRPr/>
            </a:pPr>
            <a:r>
              <a:rPr lang="en-US" dirty="0"/>
              <a:t>or modify fixed roles; it is only possible to add and remove users as members of</a:t>
            </a:r>
          </a:p>
          <a:p>
            <a:pPr>
              <a:defRPr/>
            </a:pPr>
            <a:r>
              <a:rPr lang="en-US" dirty="0"/>
              <a:t>a fixed role.</a:t>
            </a:r>
          </a:p>
          <a:p>
            <a:pPr>
              <a:defRPr/>
            </a:pPr>
            <a:endParaRPr lang="en-US" b="1" dirty="0"/>
          </a:p>
          <a:p>
            <a:pPr>
              <a:defRPr/>
            </a:pPr>
            <a:r>
              <a:rPr lang="en-US" b="1" dirty="0"/>
              <a:t>Fixed server roles </a:t>
            </a:r>
            <a:r>
              <a:rPr lang="en-US" b="0" dirty="0"/>
              <a:t>are defined at the server level and exist independently</a:t>
            </a:r>
          </a:p>
          <a:p>
            <a:pPr>
              <a:defRPr/>
            </a:pPr>
            <a:r>
              <a:rPr lang="en-US" dirty="0"/>
              <a:t>of any user database. They are designed to ease the administrative task.</a:t>
            </a:r>
          </a:p>
          <a:p>
            <a:pPr>
              <a:defRPr/>
            </a:pPr>
            <a:r>
              <a:rPr lang="en-US" dirty="0"/>
              <a:t>These roles have different permissions and are intended to provide the ability</a:t>
            </a:r>
          </a:p>
          <a:p>
            <a:pPr>
              <a:defRPr/>
            </a:pPr>
            <a:r>
              <a:rPr lang="en-US" dirty="0"/>
              <a:t>to spread the administrative responsibilities without having to give out complete</a:t>
            </a:r>
          </a:p>
          <a:p>
            <a:pPr>
              <a:defRPr/>
            </a:pPr>
            <a:r>
              <a:rPr lang="en-US" dirty="0"/>
              <a:t>control. Database administrators can use these fixed server roles to assign</a:t>
            </a:r>
          </a:p>
          <a:p>
            <a:pPr>
              <a:defRPr/>
            </a:pPr>
            <a:r>
              <a:rPr lang="en-US" dirty="0"/>
              <a:t>different administrative tasks to personnel and give them only the rights they</a:t>
            </a:r>
          </a:p>
          <a:p>
            <a:pPr>
              <a:defRPr/>
            </a:pPr>
            <a:r>
              <a:rPr lang="en-US" dirty="0"/>
              <a:t>absolutely need.</a:t>
            </a:r>
          </a:p>
          <a:p>
            <a:pPr>
              <a:defRPr/>
            </a:pPr>
            <a:endParaRPr lang="en-US" b="1" dirty="0"/>
          </a:p>
          <a:p>
            <a:pPr>
              <a:defRPr/>
            </a:pPr>
            <a:r>
              <a:rPr lang="en-US" b="1" dirty="0"/>
              <a:t>Fixed database roles </a:t>
            </a:r>
            <a:r>
              <a:rPr lang="en-US" b="0" dirty="0"/>
              <a:t>operate at the level of an individual database. As with</a:t>
            </a:r>
          </a:p>
          <a:p>
            <a:pPr>
              <a:defRPr/>
            </a:pPr>
            <a:r>
              <a:rPr lang="en-US" dirty="0"/>
              <a:t>fixed server roles, some of the fixed database roles, such as </a:t>
            </a:r>
            <a:r>
              <a:rPr lang="en-US" dirty="0" err="1"/>
              <a:t>db_accessadmin</a:t>
            </a:r>
            <a:r>
              <a:rPr lang="en-US" dirty="0"/>
              <a:t> and</a:t>
            </a:r>
          </a:p>
          <a:p>
            <a:pPr>
              <a:defRPr/>
            </a:pPr>
            <a:r>
              <a:rPr lang="en-US" dirty="0" err="1"/>
              <a:t>db_securityadmin</a:t>
            </a:r>
            <a:r>
              <a:rPr lang="en-US" dirty="0"/>
              <a:t>, are designed to assist a DBA with delegating administrative</a:t>
            </a:r>
          </a:p>
          <a:p>
            <a:pPr>
              <a:defRPr/>
            </a:pPr>
            <a:r>
              <a:rPr lang="en-US" dirty="0"/>
              <a:t>responsibilities. Others, such as </a:t>
            </a:r>
            <a:r>
              <a:rPr lang="en-US" dirty="0" err="1"/>
              <a:t>db_datareader</a:t>
            </a:r>
            <a:r>
              <a:rPr lang="en-US" dirty="0"/>
              <a:t> and </a:t>
            </a:r>
            <a:r>
              <a:rPr lang="en-US" dirty="0" err="1"/>
              <a:t>db_datawriter</a:t>
            </a:r>
            <a:r>
              <a:rPr lang="en-US" dirty="0"/>
              <a:t>, are designed to</a:t>
            </a:r>
          </a:p>
          <a:p>
            <a:pPr>
              <a:defRPr/>
            </a:pPr>
            <a:r>
              <a:rPr lang="en-US" dirty="0"/>
              <a:t>provide blanket permissions for an end user.</a:t>
            </a:r>
          </a:p>
          <a:p>
            <a:pPr>
              <a:defRPr/>
            </a:pPr>
            <a:endParaRPr lang="en-US" dirty="0"/>
          </a:p>
          <a:p>
            <a:pPr>
              <a:defRPr/>
            </a:pPr>
            <a:r>
              <a:rPr lang="en-US" dirty="0"/>
              <a:t>SQL Server allows users to create roles. These </a:t>
            </a:r>
            <a:r>
              <a:rPr lang="en-US" b="1" dirty="0"/>
              <a:t>user-defined roles </a:t>
            </a:r>
            <a:r>
              <a:rPr lang="en-US" b="0" dirty="0"/>
              <a:t>can</a:t>
            </a:r>
          </a:p>
          <a:p>
            <a:pPr>
              <a:defRPr/>
            </a:pPr>
            <a:r>
              <a:rPr lang="en-US" dirty="0"/>
              <a:t>then be assigned access rights to portions of the database. A user with proper</a:t>
            </a:r>
          </a:p>
          <a:p>
            <a:pPr>
              <a:defRPr/>
            </a:pPr>
            <a:r>
              <a:rPr lang="en-US" dirty="0"/>
              <a:t>authorization (typically, a user assigned to the </a:t>
            </a:r>
            <a:r>
              <a:rPr lang="en-US" dirty="0" err="1"/>
              <a:t>db_securityadmin</a:t>
            </a:r>
            <a:r>
              <a:rPr lang="en-US" dirty="0"/>
              <a:t> role) may</a:t>
            </a:r>
          </a:p>
          <a:p>
            <a:pPr>
              <a:defRPr/>
            </a:pPr>
            <a:r>
              <a:rPr lang="en-US" dirty="0"/>
              <a:t>define a new role and associate access rights with the role. There are two</a:t>
            </a:r>
          </a:p>
          <a:p>
            <a:pPr>
              <a:defRPr/>
            </a:pPr>
            <a:r>
              <a:rPr lang="en-US" dirty="0"/>
              <a:t>types of user-defined roles: standard and application. For a standard role,</a:t>
            </a:r>
          </a:p>
          <a:p>
            <a:pPr>
              <a:defRPr/>
            </a:pPr>
            <a:r>
              <a:rPr lang="en-US" dirty="0"/>
              <a:t>an authorized user can assign other users to the role. An application role is</a:t>
            </a:r>
          </a:p>
          <a:p>
            <a:pPr>
              <a:defRPr/>
            </a:pPr>
            <a:r>
              <a:rPr lang="en-US" dirty="0"/>
              <a:t>associated with an application rather than with a group of users and requires</a:t>
            </a:r>
          </a:p>
          <a:p>
            <a:pPr>
              <a:defRPr/>
            </a:pPr>
            <a:r>
              <a:rPr lang="en-US" dirty="0"/>
              <a:t>a password. The role is activated when an application executes the appropriate</a:t>
            </a:r>
          </a:p>
          <a:p>
            <a:pPr>
              <a:defRPr/>
            </a:pPr>
            <a:r>
              <a:rPr lang="en-US" dirty="0"/>
              <a:t>code. A user who has access to the application can use the application role for</a:t>
            </a:r>
          </a:p>
          <a:p>
            <a:pPr>
              <a:defRPr/>
            </a:pPr>
            <a:r>
              <a:rPr lang="en-US" dirty="0"/>
              <a:t>database access. Often database applications enforce their own security based on</a:t>
            </a:r>
          </a:p>
          <a:p>
            <a:pPr>
              <a:defRPr/>
            </a:pPr>
            <a:r>
              <a:rPr lang="en-US" dirty="0"/>
              <a:t>the application logic. For example, you can use an application role with its own</a:t>
            </a:r>
          </a:p>
          <a:p>
            <a:pPr>
              <a:defRPr/>
            </a:pPr>
            <a:r>
              <a:rPr lang="en-US" dirty="0"/>
              <a:t>password to allow the particular user to obtain and modify any data only during</a:t>
            </a:r>
          </a:p>
          <a:p>
            <a:pPr>
              <a:defRPr/>
            </a:pPr>
            <a:r>
              <a:rPr lang="en-US" dirty="0"/>
              <a:t>specific hours. Thus, you can realize more complex security management within</a:t>
            </a:r>
          </a:p>
          <a:p>
            <a:pPr>
              <a:defRPr/>
            </a:pPr>
            <a:r>
              <a:rPr lang="en-US" dirty="0"/>
              <a:t>the application logic.</a:t>
            </a:r>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50</a:t>
            </a:fld>
            <a:endParaRPr lang="en-AU">
              <a:latin typeface="Arial" pitchFamily="-109" charset="0"/>
            </a:endParaRPr>
          </a:p>
        </p:txBody>
      </p:sp>
    </p:spTree>
    <p:extLst>
      <p:ext uri="{BB962C8B-B14F-4D97-AF65-F5344CB8AC3E}">
        <p14:creationId xmlns:p14="http://schemas.microsoft.com/office/powerpoint/2010/main" val="3304461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5</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62145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51</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a:latin typeface="Arial" pitchFamily="-109" charset="0"/>
                <a:ea typeface="ＭＳ Ｐゴシック" pitchFamily="-109" charset="-128"/>
                <a:cs typeface="ＭＳ Ｐゴシック" pitchFamily="-109" charset="-128"/>
              </a:rPr>
              <a:t>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a:t>
            </a:r>
          </a:p>
          <a:p>
            <a:r>
              <a:rPr lang="en-US" dirty="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a:latin typeface="Arial" pitchFamily="-109" charset="0"/>
                <a:ea typeface="ＭＳ Ｐゴシック" pitchFamily="-109" charset="-128"/>
                <a:cs typeface="ＭＳ Ｐゴシック" pitchFamily="-109" charset="-128"/>
              </a:rPr>
              <a:t>obtained is referred to as an </a:t>
            </a:r>
            <a:r>
              <a:rPr lang="en-US" b="1" dirty="0">
                <a:latin typeface="Arial" pitchFamily="-109" charset="0"/>
                <a:ea typeface="ＭＳ Ｐゴシック" pitchFamily="-109" charset="-128"/>
                <a:cs typeface="ＭＳ Ｐゴシック" pitchFamily="-109" charset="-128"/>
              </a:rPr>
              <a:t>inference channel .</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40343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52</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Cost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5776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53</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during database design</a:t>
            </a:r>
            <a:r>
              <a:rPr lang="en-US" b="0" dirty="0">
                <a:latin typeface="Arial" pitchFamily="-109" charset="0"/>
                <a:ea typeface="ＭＳ Ｐゴシック" pitchFamily="-109" charset="-128"/>
                <a:cs typeface="ＭＳ Ｐゴシック" pitchFamily="-109" charset="-128"/>
              </a:rPr>
              <a:t>: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at query time</a:t>
            </a:r>
            <a:r>
              <a:rPr lang="en-US" b="0" dirty="0">
                <a:latin typeface="Arial" pitchFamily="-109" charset="0"/>
                <a:ea typeface="ＭＳ Ｐゴシック" pitchFamily="-109" charset="-128"/>
                <a:cs typeface="ＭＳ Ｐゴシック" pitchFamily="-109" charset="-128"/>
              </a:rPr>
              <a:t>: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a:latin typeface="Arial" pitchFamily="-109" charset="0"/>
                <a:ea typeface="ＭＳ Ｐゴシック" pitchFamily="-109" charset="-128"/>
                <a:cs typeface="ＭＳ Ｐゴシック" pitchFamily="-109" charset="-128"/>
              </a:rPr>
              <a:t>following information: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a:t>
            </a:r>
          </a:p>
          <a:p>
            <a:r>
              <a:rPr lang="en-US"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a:latin typeface="Arial" pitchFamily="-109" charset="0"/>
                <a:ea typeface="ＭＳ Ｐゴシック" pitchFamily="-109" charset="-128"/>
                <a:cs typeface="ＭＳ Ｐゴシック" pitchFamily="-109" charset="-128"/>
              </a:rPr>
              <a:t>are accessible to the Clerk role, but the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table is only available to the</a:t>
            </a:r>
          </a:p>
          <a:p>
            <a:r>
              <a:rPr lang="en-US"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a:latin typeface="Arial" pitchFamily="-109" charset="0"/>
                <a:ea typeface="ＭＳ Ｐゴシック" pitchFamily="-109" charset="-128"/>
                <a:cs typeface="ＭＳ Ｐゴシック" pitchFamily="-109" charset="-128"/>
              </a:rPr>
              <a:t>be added to the Salaries table as follows: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 Start-Date)</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27,</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92771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54</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a:solidFill>
                  <a:schemeClr val="tx1"/>
                </a:solidFill>
                <a:latin typeface="Arial" pitchFamily="-110" charset="0"/>
                <a:ea typeface="ＭＳ Ｐゴシック" pitchFamily="-110" charset="-128"/>
                <a:cs typeface="ＭＳ Ｐゴシック" pitchFamily="-110" charset="-128"/>
              </a:rPr>
              <a: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a:solidFill>
                  <a:schemeClr val="tx1"/>
                </a:solidFill>
                <a:latin typeface="Arial" pitchFamily="-110" charset="0"/>
                <a:ea typeface="ＭＳ Ｐゴシック" pitchFamily="-110" charset="-128"/>
                <a:cs typeface="ＭＳ Ｐゴシック" pitchFamily="-110" charset="-128"/>
              </a:rPr>
              <a:t>: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8807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55</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71497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itchFamily="-110" charset="0"/>
                <a:ea typeface="ＭＳ Ｐゴシック" pitchFamily="-110" charset="-128"/>
                <a:cs typeface="ＭＳ Ｐゴシック" pitchFamily="-110" charset="-128"/>
              </a:rPr>
              <a:t> Each record (row)</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table in the database is encrypted as a block. Referring to the abstract model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relational database in Figure 5.3,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is treated as a contiguous block</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1</a:t>
            </a:r>
            <a:r>
              <a:rPr lang="en-US" sz="1200" b="0" kern="1200" dirty="0">
                <a:solidFill>
                  <a:schemeClr val="tx1"/>
                </a:solidFill>
                <a:effectLst/>
                <a:latin typeface="Arial" pitchFamily="-110" charset="0"/>
                <a:ea typeface="ＭＳ Ｐゴシック" pitchFamily="-110" charset="-128"/>
                <a:cs typeface="ＭＳ Ｐゴシック" pitchFamily="-110" charset="-128"/>
              </a:rPr>
              <a:t> ||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baseline="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Thus, each attribute value in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 regardless of whether it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is text or numeric, is treated as a sequence of bits, and all of the attribute values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that row are concatenated together to form a single binary block. The entire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row is encrypted, expressed as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 </a:t>
            </a:r>
            <a:r>
              <a:rPr lang="en-US" sz="1200" b="0" i="0" kern="1200" baseline="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To assist in data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attributes an index value is created. For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a:solidFill>
                  <a:schemeClr val="tx1"/>
                </a:solidFill>
                <a:effectLst/>
                <a:latin typeface="Arial" pitchFamily="-110" charset="0"/>
                <a:ea typeface="ＭＳ Ｐゴシック" pitchFamily="-110" charset="-128"/>
                <a:cs typeface="ＭＳ Ｐゴシック" pitchFamily="-110" charset="-128"/>
              </a:rPr>
              <a:t> of the unencrypted database,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mapping is as follows (see Figure 5.10):</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I</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The index values are provided to assist in data retrieval. We can proceed as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follows. For any attribute, the range of attribute values is divided into a set of non-overlapping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partitions that encompass all possible values, and an index value is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assigned to each partition.</a:t>
            </a: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56</a:t>
            </a:fld>
            <a:endParaRPr lang="en-AU"/>
          </a:p>
        </p:txBody>
      </p:sp>
    </p:spTree>
    <p:extLst>
      <p:ext uri="{BB962C8B-B14F-4D97-AF65-F5344CB8AC3E}">
        <p14:creationId xmlns:p14="http://schemas.microsoft.com/office/powerpoint/2010/main" val="855093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5.3 provides an example of this mapping. Suppose employee ID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lie in the range [1, 1000]. We can divide these values into five partitions: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[1, 200], [201, 400], [401, 600], [601, 800], and [801, 1000]; then assign index values 1,</a:t>
            </a:r>
          </a:p>
          <a:p>
            <a:r>
              <a:rPr lang="en-US" sz="1200" kern="1200" dirty="0">
                <a:solidFill>
                  <a:schemeClr val="tx1"/>
                </a:solidFill>
                <a:effectLst/>
                <a:latin typeface="Arial" pitchFamily="-110" charset="0"/>
                <a:ea typeface="ＭＳ Ｐゴシック" pitchFamily="-110" charset="-128"/>
                <a:cs typeface="ＭＳ Ｐゴシック" pitchFamily="-110" charset="-128"/>
              </a:rPr>
              <a:t>2, 3, 4, and 5, respectively. For a text field, we can derive an index from the first letter</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attribute value. For the attribute </a:t>
            </a:r>
            <a:r>
              <a:rPr lang="en-US" sz="1200" kern="1200" dirty="0" err="1">
                <a:solidFill>
                  <a:schemeClr val="tx1"/>
                </a:solidFill>
                <a:effectLst/>
                <a:latin typeface="Arial" pitchFamily="-110" charset="0"/>
                <a:ea typeface="ＭＳ Ｐゴシック" pitchFamily="-110" charset="-128"/>
                <a:cs typeface="ＭＳ Ｐゴシック" pitchFamily="-110" charset="-128"/>
              </a:rPr>
              <a:t>ename</a:t>
            </a:r>
            <a:r>
              <a:rPr lang="en-US" sz="1200" kern="1200" dirty="0">
                <a:solidFill>
                  <a:schemeClr val="tx1"/>
                </a:solidFill>
                <a:effectLst/>
                <a:latin typeface="Arial" pitchFamily="-110" charset="0"/>
                <a:ea typeface="ＭＳ Ｐゴシック" pitchFamily="-110" charset="-128"/>
                <a:cs typeface="ＭＳ Ｐゴシック" pitchFamily="-110" charset="-128"/>
              </a:rPr>
              <a:t> , let us assign index 1 to values starting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A or B, index 2 to values starting with C or D, and so on. Similar partitioning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schemes can be used for each of the attributes. Table 5.3b shows the resulting table.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The actual</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depend on the encryption algorithm and the encryption key. The remaining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 columns show index values for the corresponding attribute values. The mapping functions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between attribute values and index values constitute metadata that are stored</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client and data owner locations but not at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This arrangement provides for more efficient data retrieval. Suppose, for</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a user requests records for all employees with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6 &lt; 300. The query processor</a:t>
            </a:r>
          </a:p>
          <a:p>
            <a:r>
              <a:rPr lang="en-US" sz="1200" kern="1200" dirty="0">
                <a:solidFill>
                  <a:schemeClr val="tx1"/>
                </a:solidFill>
                <a:effectLst/>
                <a:latin typeface="Arial" pitchFamily="-110" charset="0"/>
                <a:ea typeface="ＭＳ Ｐゴシック" pitchFamily="-110" charset="-128"/>
                <a:cs typeface="ＭＳ Ｐゴシック" pitchFamily="-110" charset="-128"/>
              </a:rPr>
              <a:t>requests all records with I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 =  2. These are returned by the server. The query</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processor decrypts all rows returned, discards those that do not match the original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and returns the requested unencrypted data to the user.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an attacker, namely a rough relative ordering of rows by a given attribute.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obscure such information, the ordering of indexes can be randomized. For example,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values could be partitioned by mapping [1, 200], [201, 400], [401, 600],</a:t>
            </a:r>
          </a:p>
          <a:p>
            <a:r>
              <a:rPr lang="en-US" sz="1200" kern="1200" dirty="0">
                <a:solidFill>
                  <a:schemeClr val="tx1"/>
                </a:solidFill>
                <a:effectLst/>
                <a:latin typeface="Arial" pitchFamily="-110" charset="0"/>
                <a:ea typeface="ＭＳ Ｐゴシック" pitchFamily="-110" charset="-128"/>
                <a:cs typeface="ＭＳ Ｐゴシック" pitchFamily="-110" charset="-128"/>
              </a:rPr>
              <a:t>[601, 800], and [801, 1000] into 2, 3, 5, 1, and 4, respectively. Because the metadata are</a:t>
            </a:r>
          </a:p>
          <a:p>
            <a:r>
              <a:rPr lang="en-US" sz="1200" kern="1200" dirty="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records by means of the primary key, the system could use the encrypted value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primary key attribute values, or a hash value. In either case, the row corresponding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the primary key value could be retrieved individually. Different portions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database could be encrypted with different keys, so users would only have access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portion of the database for which they had the decryption key. This latter scheme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could be incorporated into a role-based access control system.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57</a:t>
            </a:fld>
            <a:endParaRPr lang="en-AU"/>
          </a:p>
        </p:txBody>
      </p:sp>
    </p:spTree>
    <p:extLst>
      <p:ext uri="{BB962C8B-B14F-4D97-AF65-F5344CB8AC3E}">
        <p14:creationId xmlns:p14="http://schemas.microsoft.com/office/powerpoint/2010/main" val="1883181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A data center is an enterprise facility that houses a large number of servers, storage</a:t>
            </a:r>
          </a:p>
          <a:p>
            <a:r>
              <a:rPr lang="en-US" sz="1200" kern="1200" dirty="0">
                <a:solidFill>
                  <a:schemeClr val="tx1"/>
                </a:solidFill>
                <a:effectLst/>
                <a:latin typeface="Arial" pitchFamily="-110" charset="0"/>
                <a:ea typeface="ＭＳ Ｐゴシック" pitchFamily="-110" charset="-128"/>
                <a:cs typeface="ＭＳ Ｐゴシック" pitchFamily="-110" charset="-128"/>
              </a:rPr>
              <a:t>devices, and network switches and equipment. The number of servers and storage</a:t>
            </a:r>
          </a:p>
          <a:p>
            <a:r>
              <a:rPr lang="en-US" sz="1200" kern="1200" dirty="0">
                <a:solidFill>
                  <a:schemeClr val="tx1"/>
                </a:solidFill>
                <a:effectLst/>
                <a:latin typeface="Arial" pitchFamily="-110" charset="0"/>
                <a:ea typeface="ＭＳ Ｐゴシック" pitchFamily="-110" charset="-128"/>
                <a:cs typeface="ＭＳ Ｐゴシック" pitchFamily="-110" charset="-128"/>
              </a:rPr>
              <a:t>devices can run into the tens of thousands in a single facility. Examples of uses for</a:t>
            </a:r>
          </a:p>
          <a:p>
            <a:r>
              <a:rPr lang="en-US" sz="1200" kern="1200" dirty="0">
                <a:solidFill>
                  <a:schemeClr val="tx1"/>
                </a:solidFill>
                <a:effectLst/>
                <a:latin typeface="Arial" pitchFamily="-110" charset="0"/>
                <a:ea typeface="ＭＳ Ｐゴシック" pitchFamily="-110" charset="-128"/>
                <a:cs typeface="ＭＳ Ｐゴシック" pitchFamily="-110" charset="-128"/>
              </a:rPr>
              <a:t> these large data centers include cloud service providers, search engines, large scientific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research facilities, and IT facilities for large enterprises. A data center generally</a:t>
            </a:r>
          </a:p>
          <a:p>
            <a:r>
              <a:rPr lang="en-US" sz="1200" kern="1200" dirty="0">
                <a:solidFill>
                  <a:schemeClr val="tx1"/>
                </a:solidFill>
                <a:effectLst/>
                <a:latin typeface="Arial" pitchFamily="-110" charset="0"/>
                <a:ea typeface="ＭＳ Ｐゴシック" pitchFamily="-110" charset="-128"/>
                <a:cs typeface="ＭＳ Ｐゴシック" pitchFamily="-110" charset="-128"/>
              </a:rPr>
              <a:t>includes redundant or backup power supplies, redundant network connections, environmental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controls (e.g., air conditioning and fire suppression), and various security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devices. Large data centers are industrial scale operations using as much electricity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as a small town. A data center can occupy one room of a building, one or more floors,</a:t>
            </a:r>
          </a:p>
          <a:p>
            <a:r>
              <a:rPr lang="en-US" sz="1200" kern="1200" dirty="0">
                <a:solidFill>
                  <a:schemeClr val="tx1"/>
                </a:solidFill>
                <a:effectLst/>
                <a:latin typeface="Arial" pitchFamily="-110" charset="0"/>
                <a:ea typeface="ＭＳ Ｐゴシック" pitchFamily="-110" charset="-128"/>
                <a:cs typeface="ＭＳ Ｐゴシック" pitchFamily="-110" charset="-128"/>
              </a:rPr>
              <a:t>or an entire building.</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58</a:t>
            </a:fld>
            <a:endParaRPr lang="en-AU"/>
          </a:p>
        </p:txBody>
      </p:sp>
    </p:spTree>
    <p:extLst>
      <p:ext uri="{BB962C8B-B14F-4D97-AF65-F5344CB8AC3E}">
        <p14:creationId xmlns:p14="http://schemas.microsoft.com/office/powerpoint/2010/main" val="19483790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Figure 5.11 illustrates key elements of a large data center configuration. Most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equipment in a large data center is in the form of stacks of servers and storage modules</a:t>
            </a:r>
          </a:p>
          <a:p>
            <a:r>
              <a:rPr lang="en-US" sz="1200" kern="1200" dirty="0">
                <a:solidFill>
                  <a:schemeClr val="tx1"/>
                </a:solidFill>
                <a:effectLst/>
                <a:latin typeface="Arial" pitchFamily="-110" charset="0"/>
                <a:ea typeface="ＭＳ Ｐゴシック" pitchFamily="-110" charset="-128"/>
                <a:cs typeface="ＭＳ Ｐゴシック" pitchFamily="-110" charset="-128"/>
              </a:rPr>
              <a:t>mounted in open racks or closed cabinets, which are usually placed in single rows</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forming corridors between them. This allows access to the front and rear of each rack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or cabinet. Typically, the individual modules are equipped with 10-Gbps or 40-Gbps</a:t>
            </a:r>
          </a:p>
          <a:p>
            <a:r>
              <a:rPr lang="en-US" sz="1200" kern="1200" dirty="0">
                <a:solidFill>
                  <a:schemeClr val="tx1"/>
                </a:solidFill>
                <a:effectLst/>
                <a:latin typeface="Arial" pitchFamily="-110" charset="0"/>
                <a:ea typeface="ＭＳ Ｐゴシック" pitchFamily="-110" charset="-128"/>
                <a:cs typeface="ＭＳ Ｐゴシック" pitchFamily="-110" charset="-128"/>
              </a:rPr>
              <a:t>Ethernet ports to handle the massive traffic to and from these servers. Also typically,</a:t>
            </a:r>
          </a:p>
          <a:p>
            <a:r>
              <a:rPr lang="en-US" sz="1200" kern="1200" dirty="0">
                <a:solidFill>
                  <a:schemeClr val="tx1"/>
                </a:solidFill>
                <a:effectLst/>
                <a:latin typeface="Arial" pitchFamily="-110" charset="0"/>
                <a:ea typeface="ＭＳ Ｐゴシック" pitchFamily="-110" charset="-128"/>
                <a:cs typeface="ＭＳ Ｐゴシック" pitchFamily="-110" charset="-128"/>
              </a:rPr>
              <a:t>each rack has one or two 10, 40 or 100-Gbps Ethernet switches to interconnect all</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servers and provide connectivity to the rest of the facility. The switches are often</a:t>
            </a:r>
          </a:p>
          <a:p>
            <a:r>
              <a:rPr lang="en-US" sz="1200" kern="1200" dirty="0">
                <a:solidFill>
                  <a:schemeClr val="tx1"/>
                </a:solidFill>
                <a:effectLst/>
                <a:latin typeface="Arial" pitchFamily="-110" charset="0"/>
                <a:ea typeface="ＭＳ Ｐゴシック" pitchFamily="-110" charset="-128"/>
                <a:cs typeface="ＭＳ Ｐゴシック" pitchFamily="-110" charset="-128"/>
              </a:rPr>
              <a:t> mounted in the rack and referred to as top-of-rack (</a:t>
            </a:r>
            <a:r>
              <a:rPr lang="en-US" sz="1200" kern="1200" dirty="0" err="1">
                <a:solidFill>
                  <a:schemeClr val="tx1"/>
                </a:solidFill>
                <a:effectLst/>
                <a:latin typeface="Arial" pitchFamily="-110" charset="0"/>
                <a:ea typeface="ＭＳ Ｐゴシック" pitchFamily="-110" charset="-128"/>
                <a:cs typeface="ＭＳ Ｐゴシック" pitchFamily="-110" charset="-128"/>
              </a:rPr>
              <a:t>ToR</a:t>
            </a:r>
            <a:r>
              <a:rPr lang="en-US" sz="1200" kern="1200" dirty="0">
                <a:solidFill>
                  <a:schemeClr val="tx1"/>
                </a:solidFill>
                <a:effectLst/>
                <a:latin typeface="Arial" pitchFamily="-110" charset="0"/>
                <a:ea typeface="ＭＳ Ｐゴシック" pitchFamily="-110" charset="-128"/>
                <a:cs typeface="ＭＳ Ｐゴシック" pitchFamily="-110" charset="-128"/>
              </a:rPr>
              <a:t>) switches. The term </a:t>
            </a:r>
            <a:r>
              <a:rPr lang="en-US" sz="1200" kern="1200" dirty="0" err="1">
                <a:solidFill>
                  <a:schemeClr val="tx1"/>
                </a:solidFill>
                <a:effectLst/>
                <a:latin typeface="Arial" pitchFamily="-110" charset="0"/>
                <a:ea typeface="ＭＳ Ｐゴシック" pitchFamily="-110" charset="-128"/>
                <a:cs typeface="ＭＳ Ｐゴシック" pitchFamily="-110" charset="-128"/>
              </a:rPr>
              <a:t>ToR</a:t>
            </a:r>
            <a:r>
              <a:rPr lang="en-US" sz="1200" kern="1200" dirty="0">
                <a:solidFill>
                  <a:schemeClr val="tx1"/>
                </a:solidFill>
                <a:effectLst/>
                <a:latin typeface="Arial" pitchFamily="-110" charset="0"/>
                <a:ea typeface="ＭＳ Ｐゴシック" pitchFamily="-110" charset="-128"/>
                <a:cs typeface="ＭＳ Ｐゴシック" pitchFamily="-110" charset="-128"/>
              </a:rPr>
              <a:t>  has</a:t>
            </a:r>
          </a:p>
          <a:p>
            <a:r>
              <a:rPr lang="en-US" sz="1200" kern="1200" dirty="0">
                <a:solidFill>
                  <a:schemeClr val="tx1"/>
                </a:solidFill>
                <a:effectLst/>
                <a:latin typeface="Arial" pitchFamily="-110" charset="0"/>
                <a:ea typeface="ＭＳ Ｐゴシック" pitchFamily="-110" charset="-128"/>
                <a:cs typeface="ＭＳ Ｐゴシック" pitchFamily="-110" charset="-128"/>
              </a:rPr>
              <a:t>become synonymous with server access switch, even if it is not located “top of rack.”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Very large data centers, such as cloud providers, require switches operating at 100</a:t>
            </a:r>
          </a:p>
          <a:p>
            <a:r>
              <a:rPr lang="en-US" sz="1200" kern="1200" dirty="0" err="1">
                <a:solidFill>
                  <a:schemeClr val="tx1"/>
                </a:solidFill>
                <a:effectLst/>
                <a:latin typeface="Arial" pitchFamily="-110" charset="0"/>
                <a:ea typeface="ＭＳ Ｐゴシック" pitchFamily="-110" charset="-128"/>
                <a:cs typeface="ＭＳ Ｐゴシック" pitchFamily="-110" charset="-128"/>
              </a:rPr>
              <a:t>Gbps</a:t>
            </a:r>
            <a:r>
              <a:rPr lang="en-US" sz="1200" kern="1200" dirty="0">
                <a:solidFill>
                  <a:schemeClr val="tx1"/>
                </a:solidFill>
                <a:effectLst/>
                <a:latin typeface="Arial" pitchFamily="-110" charset="0"/>
                <a:ea typeface="ＭＳ Ｐゴシック" pitchFamily="-110" charset="-128"/>
                <a:cs typeface="ＭＳ Ｐゴシック" pitchFamily="-110" charset="-128"/>
              </a:rPr>
              <a:t> to support the interconnection of server racks and to provide adequate capacity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 connecting off-site through network interface controllers (NICs) on routers</a:t>
            </a:r>
          </a:p>
          <a:p>
            <a:r>
              <a:rPr lang="en-US" sz="1200" kern="1200" dirty="0">
                <a:solidFill>
                  <a:schemeClr val="tx1"/>
                </a:solidFill>
                <a:effectLst/>
                <a:latin typeface="Arial" pitchFamily="-110" charset="0"/>
                <a:ea typeface="ＭＳ Ｐゴシック" pitchFamily="-110" charset="-128"/>
                <a:cs typeface="ＭＳ Ｐゴシック" pitchFamily="-110" charset="-128"/>
              </a:rPr>
              <a:t>or firewalls.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Key elements not shown in Figure 5.11 are cabling and cross connects, which</a:t>
            </a:r>
          </a:p>
          <a:p>
            <a:r>
              <a:rPr lang="en-US" sz="1200" kern="1200" dirty="0">
                <a:solidFill>
                  <a:schemeClr val="tx1"/>
                </a:solidFill>
                <a:effectLst/>
                <a:latin typeface="Arial" pitchFamily="-110" charset="0"/>
                <a:ea typeface="ＭＳ Ｐゴシック" pitchFamily="-110" charset="-128"/>
                <a:cs typeface="ＭＳ Ｐゴシック" pitchFamily="-110" charset="-128"/>
              </a:rPr>
              <a:t>we can list as follows: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Cross connect:  A facility enabling the termination of cables, as well as their</a:t>
            </a:r>
          </a:p>
          <a:p>
            <a:r>
              <a:rPr lang="en-US" sz="1200" kern="1200" dirty="0">
                <a:solidFill>
                  <a:schemeClr val="tx1"/>
                </a:solidFill>
                <a:effectLst/>
                <a:latin typeface="Arial" pitchFamily="-110" charset="0"/>
                <a:ea typeface="ＭＳ Ｐゴシック" pitchFamily="-110" charset="-128"/>
                <a:cs typeface="ＭＳ Ｐゴシック" pitchFamily="-110" charset="-128"/>
              </a:rPr>
              <a:t>interconnection with other cabling or equipment.</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Horizontal cabling:  Any cabling that is used to connect a floor’s wiring closet</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wall plates in the work areas to provide local area network (LAN) drops</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 connecting servers and other digital equipment to the network. The term</a:t>
            </a:r>
          </a:p>
          <a:p>
            <a:r>
              <a:rPr lang="en-US" sz="1200" kern="1200" dirty="0">
                <a:solidFill>
                  <a:schemeClr val="tx1"/>
                </a:solidFill>
                <a:effectLst/>
                <a:latin typeface="Arial" pitchFamily="-110" charset="0"/>
                <a:ea typeface="ＭＳ Ｐゴシック" pitchFamily="-110" charset="-128"/>
                <a:cs typeface="ＭＳ Ｐゴシック" pitchFamily="-110" charset="-128"/>
              </a:rPr>
              <a:t>horizontal  is used because such cabling is typically run along the ceiling or</a:t>
            </a:r>
          </a:p>
          <a:p>
            <a:r>
              <a:rPr lang="en-US" sz="1200" kern="1200" dirty="0">
                <a:solidFill>
                  <a:schemeClr val="tx1"/>
                </a:solidFill>
                <a:effectLst/>
                <a:latin typeface="Arial" pitchFamily="-110" charset="0"/>
                <a:ea typeface="ＭＳ Ｐゴシック" pitchFamily="-110" charset="-128"/>
                <a:cs typeface="ＭＳ Ｐゴシック" pitchFamily="-110" charset="-128"/>
              </a:rPr>
              <a:t>floor.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Backbone cabling:  Run between data center rooms or enclosures and the main</a:t>
            </a:r>
          </a:p>
          <a:p>
            <a:r>
              <a:rPr lang="en-US" sz="1200" kern="1200" dirty="0">
                <a:solidFill>
                  <a:schemeClr val="tx1"/>
                </a:solidFill>
                <a:effectLst/>
                <a:latin typeface="Arial" pitchFamily="-110" charset="0"/>
                <a:ea typeface="ＭＳ Ｐゴシック" pitchFamily="-110" charset="-128"/>
                <a:cs typeface="ＭＳ Ｐゴシック" pitchFamily="-110" charset="-128"/>
              </a:rPr>
              <a:t>cross-connect point of a building.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59</a:t>
            </a:fld>
            <a:endParaRPr lang="en-AU"/>
          </a:p>
        </p:txBody>
      </p:sp>
    </p:spTree>
    <p:extLst>
      <p:ext uri="{BB962C8B-B14F-4D97-AF65-F5344CB8AC3E}">
        <p14:creationId xmlns:p14="http://schemas.microsoft.com/office/powerpoint/2010/main" val="3293954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All of the security threats and countermeasures discussed in this text are relevant</a:t>
            </a:r>
          </a:p>
          <a:p>
            <a:r>
              <a:rPr lang="en-US" sz="1200" kern="1200" dirty="0">
                <a:solidFill>
                  <a:schemeClr val="tx1"/>
                </a:solidFill>
                <a:effectLst/>
                <a:latin typeface="Arial" pitchFamily="-110" charset="0"/>
                <a:ea typeface="ＭＳ Ｐゴシック" pitchFamily="-110" charset="-128"/>
                <a:cs typeface="ＭＳ Ｐゴシック" pitchFamily="-110" charset="-128"/>
              </a:rPr>
              <a:t>in the context of large data centers, and indeed it is in this context that the risks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most acute. Consider that the data center houses massive amounts of data that</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located in a confined physical space.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interconnected with direct-connect cabling.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accessible through external network connections, so once past the boundary,</a:t>
            </a:r>
          </a:p>
          <a:p>
            <a:r>
              <a:rPr lang="en-US" sz="1200" kern="1200" baseline="0" dirty="0">
                <a:solidFill>
                  <a:schemeClr val="tx1"/>
                </a:solidFill>
                <a:effectLst/>
                <a:latin typeface="Arial" pitchFamily="-110" charset="0"/>
                <a:ea typeface="ＭＳ Ｐゴシック" pitchFamily="-110" charset="-128"/>
                <a:cs typeface="ＭＳ Ｐゴシック" pitchFamily="-110" charset="-128"/>
              </a:rPr>
              <a:t>a </a:t>
            </a:r>
            <a:r>
              <a:rPr lang="en-US" sz="1200" kern="1200" dirty="0">
                <a:solidFill>
                  <a:schemeClr val="tx1"/>
                </a:solidFill>
                <a:effectLst/>
                <a:latin typeface="Arial" pitchFamily="-110" charset="0"/>
                <a:ea typeface="ＭＳ Ｐゴシック" pitchFamily="-110" charset="-128"/>
                <a:cs typeface="ＭＳ Ｐゴシック" pitchFamily="-110" charset="-128"/>
              </a:rPr>
              <a:t>threat is posed to the entire complex.</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typically representative of the greatest single asset of the enterprise.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Thus, data center security is a top priority for any enterprise with a large data</a:t>
            </a:r>
          </a:p>
          <a:p>
            <a:r>
              <a:rPr lang="en-US" sz="1200" kern="1200" dirty="0">
                <a:solidFill>
                  <a:schemeClr val="tx1"/>
                </a:solidFill>
                <a:effectLst/>
                <a:latin typeface="Arial" pitchFamily="-110" charset="0"/>
                <a:ea typeface="ＭＳ Ｐゴシック" pitchFamily="-110" charset="-128"/>
                <a:cs typeface="ＭＳ Ｐゴシック" pitchFamily="-110" charset="-128"/>
              </a:rPr>
              <a:t>center. Some of the important threats to consider include the following: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Denial of service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Advanced persistent threats from targeted attacks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Privacy breaches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Application exploits such as SQL injection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Malware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Physical security threats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Figure 5.12 highlights important aspects of data center security, represented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as a four-layer model. Site security refers primarily to the physical security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entire site including the building that houses the data center, as well as the use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redundant utilities. Physical security of the data center itself includes barriers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entry, such as a mantrap (a double-door single-person access control space) coupled</a:t>
            </a:r>
          </a:p>
          <a:p>
            <a:r>
              <a:rPr lang="en-US" sz="1200" kern="1200" dirty="0">
                <a:solidFill>
                  <a:schemeClr val="tx1"/>
                </a:solidFill>
                <a:effectLst/>
                <a:latin typeface="Arial" pitchFamily="-110" charset="0"/>
                <a:ea typeface="ＭＳ Ｐゴシック" pitchFamily="-110" charset="-128"/>
                <a:cs typeface="ＭＳ Ｐゴシック" pitchFamily="-110" charset="-128"/>
              </a:rPr>
              <a:t> with authentication techniques for gaining physical access. Physical security can also</a:t>
            </a:r>
          </a:p>
          <a:p>
            <a:r>
              <a:rPr lang="en-US" sz="1200" kern="1200" dirty="0">
                <a:solidFill>
                  <a:schemeClr val="tx1"/>
                </a:solidFill>
                <a:effectLst/>
                <a:latin typeface="Arial" pitchFamily="-110" charset="0"/>
                <a:ea typeface="ＭＳ Ｐゴシック" pitchFamily="-110" charset="-128"/>
                <a:cs typeface="ＭＳ Ｐゴシック" pitchFamily="-110" charset="-128"/>
              </a:rPr>
              <a:t>include security personnel, surveillance systems, and other measures which will be</a:t>
            </a:r>
          </a:p>
          <a:p>
            <a:r>
              <a:rPr lang="en-US" sz="1200" kern="1200" dirty="0">
                <a:solidFill>
                  <a:schemeClr val="tx1"/>
                </a:solidFill>
                <a:effectLst/>
                <a:latin typeface="Arial" pitchFamily="-110" charset="0"/>
                <a:ea typeface="ＭＳ Ｐゴシック" pitchFamily="-110" charset="-128"/>
                <a:cs typeface="ＭＳ Ｐゴシック" pitchFamily="-110" charset="-128"/>
              </a:rPr>
              <a:t>discussed in Chapter 16. Network security is extremely important in a facility in</a:t>
            </a:r>
          </a:p>
          <a:p>
            <a:r>
              <a:rPr lang="en-US" sz="1200" kern="1200" dirty="0">
                <a:solidFill>
                  <a:schemeClr val="tx1"/>
                </a:solidFill>
                <a:effectLst/>
                <a:latin typeface="Arial" pitchFamily="-110" charset="0"/>
                <a:ea typeface="ＭＳ Ｐゴシック" pitchFamily="-110" charset="-128"/>
                <a:cs typeface="ＭＳ Ｐゴシック" pitchFamily="-110" charset="-128"/>
              </a:rPr>
              <a:t>which such a large collection of assets are concentrated in a single place and accessible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by external network connections. Typically, a large data center will employ all</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network security techniques discussed in this text. Finally, security of the data</a:t>
            </a:r>
          </a:p>
          <a:p>
            <a:r>
              <a:rPr lang="en-US" sz="1200" kern="1200" dirty="0">
                <a:solidFill>
                  <a:schemeClr val="tx1"/>
                </a:solidFill>
                <a:effectLst/>
                <a:latin typeface="Arial" pitchFamily="-110" charset="0"/>
                <a:ea typeface="ＭＳ Ｐゴシック" pitchFamily="-110" charset="-128"/>
                <a:cs typeface="ＭＳ Ｐゴシック" pitchFamily="-110" charset="-128"/>
              </a:rPr>
              <a:t>itself, as opposed to the systems they reside on, involves techniques discussed in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remainder of this chapter.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60</a:t>
            </a:fld>
            <a:endParaRPr lang="en-AU"/>
          </a:p>
        </p:txBody>
      </p:sp>
    </p:spTree>
    <p:extLst>
      <p:ext uri="{BB962C8B-B14F-4D97-AF65-F5344CB8AC3E}">
        <p14:creationId xmlns:p14="http://schemas.microsoft.com/office/powerpoint/2010/main" val="2787550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6</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874488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The Telecommunications Industry Association (TIA) standard TIA-492 (Telecommunications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Infrastructure Standard for Data Centers ) specifies the minimum requirements</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 telecommunications infrastructure of data centers. Topics covered include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following: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Network architecture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Electrical design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File storage, backup, and archiving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System redundancy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Network access control and security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Database management</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Web hosting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Application hosting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Content distribution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Environmental control</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Protection against physical hazards (fire, flood, and windstorm)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Power management</a:t>
            </a:r>
          </a:p>
          <a:p>
            <a:endParaRPr lang="en-US" dirty="0"/>
          </a:p>
          <a:p>
            <a:r>
              <a:rPr lang="en-US" sz="1200" kern="1200" dirty="0">
                <a:solidFill>
                  <a:schemeClr val="tx1"/>
                </a:solidFill>
                <a:effectLst/>
                <a:latin typeface="Arial" pitchFamily="-110" charset="0"/>
                <a:ea typeface="ＭＳ Ｐゴシック" pitchFamily="-110" charset="-128"/>
                <a:cs typeface="ＭＳ Ｐゴシック" pitchFamily="-110" charset="-128"/>
              </a:rPr>
              <a:t> The standard specifies function areas, which helps to define equipment placement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based on the standard hierarchical design for regular commercial spaces. This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architecture anticipates growth and helps create an environment where applications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servers can be added and upgraded with minimal downtime. This standardized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approach supports high availability and a uniform environment for implementing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security measures.</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61</a:t>
            </a:fld>
            <a:endParaRPr lang="en-AU"/>
          </a:p>
        </p:txBody>
      </p:sp>
    </p:spTree>
    <p:extLst>
      <p:ext uri="{BB962C8B-B14F-4D97-AF65-F5344CB8AC3E}">
        <p14:creationId xmlns:p14="http://schemas.microsoft.com/office/powerpoint/2010/main" val="10477728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TIA-942 specifies that a data center should include the following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functional areas (see Figure 5.13):</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Computer room:</a:t>
            </a:r>
            <a:r>
              <a:rPr lang="en-US" sz="1200" kern="1200" dirty="0">
                <a:solidFill>
                  <a:schemeClr val="tx1"/>
                </a:solidFill>
                <a:effectLst/>
                <a:latin typeface="Arial" pitchFamily="-110" charset="0"/>
                <a:ea typeface="ＭＳ Ｐゴシック" pitchFamily="-110" charset="-128"/>
                <a:cs typeface="ＭＳ Ｐゴシック" pitchFamily="-110" charset="-128"/>
              </a:rPr>
              <a:t>  Portion of the data center that houses date processing equipment.</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Entrance room:</a:t>
            </a:r>
            <a:r>
              <a:rPr lang="en-US" sz="1200" kern="1200" dirty="0">
                <a:solidFill>
                  <a:schemeClr val="tx1"/>
                </a:solidFill>
                <a:effectLst/>
                <a:latin typeface="Arial" pitchFamily="-110" charset="0"/>
                <a:ea typeface="ＭＳ Ｐゴシック" pitchFamily="-110" charset="-128"/>
                <a:cs typeface="ＭＳ Ｐゴシック" pitchFamily="-110" charset="-128"/>
              </a:rPr>
              <a:t>  One or more entrance rooms house external network access</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provider equipment, plus provide the interface between the computer room</a:t>
            </a:r>
          </a:p>
          <a:p>
            <a:r>
              <a:rPr lang="en-US" sz="1200" kern="1200" dirty="0">
                <a:solidFill>
                  <a:schemeClr val="tx1"/>
                </a:solidFill>
                <a:effectLst/>
                <a:latin typeface="Arial" pitchFamily="-110" charset="0"/>
                <a:ea typeface="ＭＳ Ｐゴシック" pitchFamily="-110" charset="-128"/>
                <a:cs typeface="ＭＳ Ｐゴシック" pitchFamily="-110" charset="-128"/>
              </a:rPr>
              <a:t>equipment and the enterprise cabling systems. Physical separation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entrance room from the computer room provides better security.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Main distribution area:</a:t>
            </a:r>
            <a:r>
              <a:rPr lang="en-US" sz="1200" kern="1200" dirty="0">
                <a:solidFill>
                  <a:schemeClr val="tx1"/>
                </a:solidFill>
                <a:effectLst/>
                <a:latin typeface="Arial" pitchFamily="-110" charset="0"/>
                <a:ea typeface="ＭＳ Ｐゴシック" pitchFamily="-110" charset="-128"/>
                <a:cs typeface="ＭＳ Ｐゴシック" pitchFamily="-110" charset="-128"/>
              </a:rPr>
              <a:t>  A centrally located area that houses the main cross-connect</a:t>
            </a:r>
          </a:p>
          <a:p>
            <a:r>
              <a:rPr lang="en-US" sz="1200" kern="1200" dirty="0">
                <a:solidFill>
                  <a:schemeClr val="tx1"/>
                </a:solidFill>
                <a:effectLst/>
                <a:latin typeface="Arial" pitchFamily="-110" charset="0"/>
                <a:ea typeface="ＭＳ Ｐゴシック" pitchFamily="-110" charset="-128"/>
                <a:cs typeface="ＭＳ Ｐゴシック" pitchFamily="-110" charset="-128"/>
              </a:rPr>
              <a:t>as well as core routers and switches for LAN and SAN (storage area</a:t>
            </a:r>
          </a:p>
          <a:p>
            <a:r>
              <a:rPr lang="en-US" sz="1200" kern="1200" dirty="0">
                <a:solidFill>
                  <a:schemeClr val="tx1"/>
                </a:solidFill>
                <a:effectLst/>
                <a:latin typeface="Arial" pitchFamily="-110" charset="0"/>
                <a:ea typeface="ＭＳ Ｐゴシック" pitchFamily="-110" charset="-128"/>
                <a:cs typeface="ＭＳ Ｐゴシック" pitchFamily="-110" charset="-128"/>
              </a:rPr>
              <a:t>network) infrastructures.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Horizontal distribution area (HDA)</a:t>
            </a:r>
            <a:r>
              <a:rPr lang="en-US" sz="1200" kern="1200" dirty="0">
                <a:solidFill>
                  <a:schemeClr val="tx1"/>
                </a:solidFill>
                <a:effectLst/>
                <a:latin typeface="Arial" pitchFamily="-110" charset="0"/>
                <a:ea typeface="ＭＳ Ｐゴシック" pitchFamily="-110" charset="-128"/>
                <a:cs typeface="ＭＳ Ｐゴシック" pitchFamily="-110" charset="-128"/>
              </a:rPr>
              <a:t>:  Serves as the distribution point for horizontal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cabling and houses cross-connects and active equipment for distributing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cable to the equipment distribution area.</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Equipment distribution area (EDA):</a:t>
            </a:r>
            <a:r>
              <a:rPr lang="en-US" sz="1200" kern="1200" dirty="0">
                <a:solidFill>
                  <a:schemeClr val="tx1"/>
                </a:solidFill>
                <a:effectLst/>
                <a:latin typeface="Arial" pitchFamily="-110" charset="0"/>
                <a:ea typeface="ＭＳ Ｐゴシック" pitchFamily="-110" charset="-128"/>
                <a:cs typeface="ＭＳ Ｐゴシック" pitchFamily="-110" charset="-128"/>
              </a:rPr>
              <a:t>  The location of equipment cabinets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racks, with horizontal cables terminating with patch panels.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Zone distribution area (ZDA):</a:t>
            </a:r>
            <a:r>
              <a:rPr lang="en-US" sz="1200" kern="1200" dirty="0">
                <a:solidFill>
                  <a:schemeClr val="tx1"/>
                </a:solidFill>
                <a:effectLst/>
                <a:latin typeface="Arial" pitchFamily="-110" charset="0"/>
                <a:ea typeface="ＭＳ Ｐゴシック" pitchFamily="-110" charset="-128"/>
                <a:cs typeface="ＭＳ Ｐゴシック" pitchFamily="-110" charset="-128"/>
              </a:rPr>
              <a:t>  An optional interconnection point in the horizontal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cabling between the HDA and EDA. The ZDA can act as a consolidation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point for reconfiguration flexibility or for housing freestanding equipment such</a:t>
            </a:r>
          </a:p>
          <a:p>
            <a:r>
              <a:rPr lang="en-US" sz="1200" kern="1200" dirty="0">
                <a:solidFill>
                  <a:schemeClr val="tx1"/>
                </a:solidFill>
                <a:effectLst/>
                <a:latin typeface="Arial" pitchFamily="-110" charset="0"/>
                <a:ea typeface="ＭＳ Ｐゴシック" pitchFamily="-110" charset="-128"/>
                <a:cs typeface="ＭＳ Ｐゴシック" pitchFamily="-110" charset="-128"/>
              </a:rPr>
              <a:t>as mainframes.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62</a:t>
            </a:fld>
            <a:endParaRPr lang="en-AU"/>
          </a:p>
        </p:txBody>
      </p:sp>
    </p:spTree>
    <p:extLst>
      <p:ext uri="{BB962C8B-B14F-4D97-AF65-F5344CB8AC3E}">
        <p14:creationId xmlns:p14="http://schemas.microsoft.com/office/powerpoint/2010/main" val="525399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An important part of TIA-942, especially relevant for computer security, is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concept of tiered reliability. The standard defines four tiers, as shown in Table 5.4.</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 each of the four tiers, TIA-942 describes detailed architectural, security, electrical,</a:t>
            </a:r>
          </a:p>
          <a:p>
            <a:r>
              <a:rPr lang="en-US" sz="1200" kern="1200" dirty="0">
                <a:solidFill>
                  <a:schemeClr val="tx1"/>
                </a:solidFill>
                <a:effectLst/>
                <a:latin typeface="Arial" pitchFamily="-110" charset="0"/>
                <a:ea typeface="ＭＳ Ｐゴシック" pitchFamily="-110" charset="-128"/>
                <a:cs typeface="ＭＳ Ｐゴシック" pitchFamily="-110" charset="-128"/>
              </a:rPr>
              <a:t>mechanical, and telecommunications recommendations such that the higher the tier</a:t>
            </a:r>
          </a:p>
          <a:p>
            <a:r>
              <a:rPr lang="en-US" sz="1200" kern="1200" dirty="0">
                <a:solidFill>
                  <a:schemeClr val="tx1"/>
                </a:solidFill>
                <a:effectLst/>
                <a:latin typeface="Arial" pitchFamily="-110" charset="0"/>
                <a:ea typeface="ＭＳ Ｐゴシック" pitchFamily="-110" charset="-128"/>
                <a:cs typeface="ＭＳ Ｐゴシック" pitchFamily="-110" charset="-128"/>
              </a:rPr>
              <a:t>is, the higher will be the availability.</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63</a:t>
            </a:fld>
            <a:endParaRPr lang="en-AU"/>
          </a:p>
        </p:txBody>
      </p:sp>
    </p:spTree>
    <p:extLst>
      <p:ext uri="{BB962C8B-B14F-4D97-AF65-F5344CB8AC3E}">
        <p14:creationId xmlns:p14="http://schemas.microsoft.com/office/powerpoint/2010/main" val="16684669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64</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5 </a:t>
            </a:r>
            <a:r>
              <a:rPr lang="en-US" dirty="0">
                <a:latin typeface="Times New Roman" pitchFamily="-107" charset="0"/>
              </a:rPr>
              <a:t>summary.</a:t>
            </a:r>
          </a:p>
        </p:txBody>
      </p:sp>
    </p:spTree>
    <p:extLst>
      <p:ext uri="{BB962C8B-B14F-4D97-AF65-F5344CB8AC3E}">
        <p14:creationId xmlns:p14="http://schemas.microsoft.com/office/powerpoint/2010/main" val="116607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715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8</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a:t>
            </a:r>
            <a:r>
              <a:rPr lang="en-US" b="1" dirty="0">
                <a:latin typeface="Arial" pitchFamily="-109" charset="0"/>
                <a:ea typeface="ＭＳ Ｐゴシック" pitchFamily="-109" charset="-128"/>
                <a:cs typeface="ＭＳ Ｐゴシック" pitchFamily="-109" charset="-128"/>
              </a:rPr>
              <a:t>relation</a:t>
            </a:r>
            <a:r>
              <a:rPr lang="en-US" b="0" dirty="0">
                <a:latin typeface="Arial" pitchFamily="-109" charset="0"/>
                <a:ea typeface="ＭＳ Ｐゴシック" pitchFamily="-109" charset="-128"/>
                <a:cs typeface="ＭＳ Ｐゴシック" pitchFamily="-109" charset="-128"/>
              </a:rPr>
              <a:t>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a:t>
            </a:r>
            <a:r>
              <a:rPr lang="en-US" b="1" dirty="0">
                <a:latin typeface="Arial" pitchFamily="-109" charset="0"/>
                <a:ea typeface="ＭＳ Ｐゴシック" pitchFamily="-109" charset="-128"/>
                <a:cs typeface="ＭＳ Ｐゴシック" pitchFamily="-109" charset="-128"/>
              </a:rPr>
              <a:t>tuples </a:t>
            </a:r>
            <a:r>
              <a:rPr lang="en-US" b="0" dirty="0">
                <a:latin typeface="Arial" pitchFamily="-109" charset="0"/>
                <a:ea typeface="ＭＳ Ｐゴシック" pitchFamily="-109" charset="-128"/>
                <a:cs typeface="ＭＳ Ｐゴシック" pitchFamily="-109" charset="-128"/>
              </a:rPr>
              <a:t>, and columns are referred to as </a:t>
            </a:r>
            <a:r>
              <a:rPr lang="en-US" b="1" dirty="0">
                <a:latin typeface="Arial" pitchFamily="-109" charset="0"/>
                <a:ea typeface="ＭＳ Ｐゴシック" pitchFamily="-109" charset="-128"/>
                <a:cs typeface="ＭＳ Ｐゴシック" pitchFamily="-109" charset="-128"/>
              </a:rPr>
              <a:t>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primary key </a:t>
            </a:r>
            <a:r>
              <a:rPr lang="en-US" b="0" dirty="0">
                <a:latin typeface="Arial" pitchFamily="-109" charset="0"/>
                <a:ea typeface="ＭＳ Ｐゴシック" pitchFamily="-109" charset="-128"/>
                <a:cs typeface="ＭＳ Ｐゴシック" pitchFamily="-109" charset="-128"/>
              </a:rPr>
              <a:t>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a:t>
            </a:r>
            <a:r>
              <a:rPr lang="en-US" b="1" dirty="0">
                <a:latin typeface="Arial" pitchFamily="-109" charset="0"/>
                <a:ea typeface="ＭＳ Ｐゴシック" pitchFamily="-109" charset="-128"/>
                <a:cs typeface="ＭＳ Ｐゴシック" pitchFamily="-109" charset="-128"/>
              </a:rPr>
              <a:t>foreign key </a:t>
            </a:r>
            <a:r>
              <a:rPr lang="en-US" b="0" dirty="0">
                <a:latin typeface="Arial" pitchFamily="-109" charset="0"/>
                <a:ea typeface="ＭＳ Ｐゴシック" pitchFamily="-109" charset="-128"/>
                <a:cs typeface="ＭＳ Ｐゴシック" pitchFamily="-109" charset="-128"/>
              </a:rPr>
              <a:t>.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3625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val="42252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146793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486707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805732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3/22/21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403406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3/22/21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640674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3/22/21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69977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3/22/21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223251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3/22/21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7244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3/22/21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001041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392743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760978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0EDE394-2EAE-41D5-A39F-8D30FFAC87F7}" type="datetimeFigureOut">
              <a:rPr lang="en-US" smtClean="0"/>
              <a:t>3/22/21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01FAEB-F480-4D19-B07E-ABEEB3528941}" type="slidenum">
              <a:rPr lang="en-US" smtClean="0"/>
              <a:t>‹#›</a:t>
            </a:fld>
            <a:endParaRPr lang="en-US" dirty="0"/>
          </a:p>
        </p:txBody>
      </p:sp>
    </p:spTree>
    <p:extLst>
      <p:ext uri="{BB962C8B-B14F-4D97-AF65-F5344CB8AC3E}">
        <p14:creationId xmlns:p14="http://schemas.microsoft.com/office/powerpoint/2010/main" val="198081030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611560" y="332656"/>
            <a:ext cx="7937501" cy="6235700"/>
          </a:xfrm>
          <a:prstGeom prst="rect">
            <a:avLst/>
          </a:prstGeom>
          <a:solidFill>
            <a:schemeClr val="tx1"/>
          </a:solidFill>
        </p:spPr>
      </p:pic>
    </p:spTree>
    <p:extLst>
      <p:ext uri="{BB962C8B-B14F-4D97-AF65-F5344CB8AC3E}">
        <p14:creationId xmlns:p14="http://schemas.microsoft.com/office/powerpoint/2010/main" val="814658205"/>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Tree>
  </p:cSld>
  <p:clrMapOvr>
    <a:masterClrMapping/>
  </p:clrMapOvr>
  <p:transition spd="slow">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prstTxWarp prst="textNoShape">
              <a:avLst/>
            </a:prstTxWarp>
            <a:normAutofit fontScale="92500"/>
          </a:bodyPr>
          <a:lstStyle/>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Standardized language to define schema, manipulate, and query data in a relational database</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Several similar versions of ANSI/ISO standard</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All follow the same basic syntax and semantics</a:t>
            </a:r>
          </a:p>
        </p:txBody>
      </p:sp>
      <p:graphicFrame>
        <p:nvGraphicFramePr>
          <p:cNvPr id="4" name="Diagram 3"/>
          <p:cNvGraphicFramePr/>
          <p:nvPr>
            <p:extLst>
              <p:ext uri="{D42A27DB-BD31-4B8C-83A1-F6EECF244321}">
                <p14:modId xmlns:p14="http://schemas.microsoft.com/office/powerpoint/2010/main" val="2062360599"/>
              </p:ext>
            </p:extLst>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SQL Injection Attacks (</a:t>
            </a:r>
            <a:r>
              <a:rPr lang="en-US" dirty="0" err="1">
                <a:solidFill>
                  <a:schemeClr val="accent6">
                    <a:lumMod val="40000"/>
                    <a:lumOff val="60000"/>
                  </a:schemeClr>
                </a:solidFill>
              </a:rPr>
              <a:t>SQLi</a:t>
            </a:r>
            <a:r>
              <a:rPr lang="en-US" dirty="0">
                <a:solidFill>
                  <a:schemeClr val="accent6">
                    <a:lumMod val="40000"/>
                    <a:lumOff val="60000"/>
                  </a:schemeClr>
                </a:solidFill>
              </a:rPr>
              <a:t>)</a:t>
            </a: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6">
                  <a:lumMod val="60000"/>
                  <a:lumOff val="40000"/>
                </a:schemeClr>
              </a:buClr>
              <a:buSzPct val="180000"/>
            </a:pPr>
            <a:r>
              <a:rPr lang="en-US" dirty="0"/>
              <a:t>One of the most prevalent and dangerous network-based security threats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Designed to exploit the nature of Web application pages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Sends malicious SQL commands to the database server</a:t>
            </a:r>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6">
                  <a:lumMod val="60000"/>
                  <a:lumOff val="40000"/>
                </a:schemeClr>
              </a:buClr>
              <a:buSzPct val="180000"/>
            </a:pPr>
            <a:r>
              <a:rPr lang="en-US" dirty="0"/>
              <a:t>Most common attack goal is bulk extraction of data</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Depending on the environment SQL injection can also be exploited to: </a:t>
            </a:r>
          </a:p>
          <a:p>
            <a:pPr lvl="1">
              <a:buClr>
                <a:schemeClr val="accent6">
                  <a:lumMod val="60000"/>
                  <a:lumOff val="40000"/>
                </a:schemeClr>
              </a:buClr>
              <a:buSzPct val="100000"/>
            </a:pPr>
            <a:r>
              <a:rPr lang="en-US" dirty="0"/>
              <a:t>Modify or delete data</a:t>
            </a:r>
          </a:p>
          <a:p>
            <a:pPr lvl="1">
              <a:buClr>
                <a:schemeClr val="accent6">
                  <a:lumMod val="60000"/>
                  <a:lumOff val="40000"/>
                </a:schemeClr>
              </a:buClr>
              <a:buSzPct val="100000"/>
            </a:pPr>
            <a:r>
              <a:rPr lang="en-US" dirty="0"/>
              <a:t>Execute arbitrary operating system commands</a:t>
            </a:r>
          </a:p>
          <a:p>
            <a:pPr lvl="1">
              <a:buClr>
                <a:schemeClr val="accent6">
                  <a:lumMod val="60000"/>
                  <a:lumOff val="40000"/>
                </a:schemeClr>
              </a:buClr>
              <a:buSzPct val="100000"/>
            </a:pPr>
            <a:r>
              <a:rPr lang="en-US" dirty="0"/>
              <a:t>Launch denial-of-service (</a:t>
            </a:r>
            <a:r>
              <a:rPr lang="en-US" dirty="0" err="1"/>
              <a:t>DoS</a:t>
            </a:r>
            <a:r>
              <a:rPr lang="en-US" dirty="0"/>
              <a:t>) attacks</a:t>
            </a:r>
          </a:p>
          <a:p>
            <a:endParaRPr lang="en-US" dirty="0"/>
          </a:p>
        </p:txBody>
      </p:sp>
    </p:spTree>
    <p:extLst>
      <p:ext uri="{BB962C8B-B14F-4D97-AF65-F5344CB8AC3E}">
        <p14:creationId xmlns:p14="http://schemas.microsoft.com/office/powerpoint/2010/main" val="119736338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9051"/>
          <a:stretch/>
        </p:blipFill>
        <p:spPr>
          <a:xfrm>
            <a:off x="1691680" y="188640"/>
            <a:ext cx="5688632" cy="6492981"/>
          </a:xfrm>
          <a:prstGeom prst="rect">
            <a:avLst/>
          </a:prstGeom>
          <a:solidFill>
            <a:schemeClr val="tx1"/>
          </a:solidFill>
        </p:spPr>
      </p:pic>
    </p:spTree>
    <p:extLst>
      <p:ext uri="{BB962C8B-B14F-4D97-AF65-F5344CB8AC3E}">
        <p14:creationId xmlns:p14="http://schemas.microsoft.com/office/powerpoint/2010/main" val="2133699053"/>
      </p:ext>
    </p:extLst>
  </p:cSld>
  <p:clrMapOvr>
    <a:masterClrMapping/>
  </p:clrMapOvr>
  <p:transition spd="slow">
    <p:strips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r>
              <a:rPr lang="en-US" dirty="0">
                <a:solidFill>
                  <a:schemeClr val="accent6">
                    <a:lumMod val="40000"/>
                    <a:lumOff val="60000"/>
                  </a:schemeClr>
                </a:solidFill>
              </a:rPr>
              <a:t>Injection Technique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3315810"/>
              </p:ext>
            </p:extLst>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4677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3785888"/>
              </p:ext>
            </p:extLst>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37823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Brief Tutorial of SQL</a:t>
            </a:r>
          </a:p>
        </p:txBody>
      </p:sp>
      <p:sp>
        <p:nvSpPr>
          <p:cNvPr id="3" name="Content Placeholder 2"/>
          <p:cNvSpPr>
            <a:spLocks noGrp="1"/>
          </p:cNvSpPr>
          <p:nvPr>
            <p:ph idx="1"/>
          </p:nvPr>
        </p:nvSpPr>
        <p:spPr>
          <a:xfrm>
            <a:off x="303934" y="1706335"/>
            <a:ext cx="8211416" cy="4176842"/>
          </a:xfrm>
        </p:spPr>
        <p:txBody>
          <a:bodyPr/>
          <a:lstStyle/>
          <a:p>
            <a:r>
              <a:rPr lang="en-US" sz="1800" b="1" dirty="0"/>
              <a:t>Log in to MySQL: </a:t>
            </a:r>
            <a:r>
              <a:rPr lang="en-US" sz="1800" dirty="0"/>
              <a:t>We will use MySQL database, which is an open-source relational database management system. We can log in using the following command:</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r>
              <a:rPr lang="en-US" sz="1800" b="1" dirty="0"/>
              <a:t>Create a Database</a:t>
            </a:r>
            <a:r>
              <a:rPr lang="en-US" sz="1800" dirty="0"/>
              <a:t>: Inside MySQL, we can create multiple databases. “SHOW DATABSES” command can be used to list existing databases. We will create a new database called </a:t>
            </a:r>
            <a:r>
              <a:rPr lang="en-US" sz="1800" dirty="0" err="1"/>
              <a:t>dbtest</a:t>
            </a:r>
            <a:r>
              <a:rPr lang="en-US" sz="1800" dirty="0"/>
              <a:t>:</a:t>
            </a:r>
            <a:endParaRPr lang="en-US" sz="1500" dirty="0"/>
          </a:p>
          <a:p>
            <a:pPr marL="342900" lvl="1" indent="0">
              <a:buNone/>
            </a:pPr>
            <a:endParaRPr lang="en-US" sz="1500" dirty="0"/>
          </a:p>
        </p:txBody>
      </p:sp>
      <p:pic>
        <p:nvPicPr>
          <p:cNvPr id="6" name="Picture 5">
            <a:extLst>
              <a:ext uri="{FF2B5EF4-FFF2-40B4-BE49-F238E27FC236}">
                <a16:creationId xmlns:a16="http://schemas.microsoft.com/office/drawing/2014/main" id="{6F95CC4F-743E-4E14-8E71-12454CFF6C1F}"/>
              </a:ext>
            </a:extLst>
          </p:cNvPr>
          <p:cNvPicPr>
            <a:picLocks noChangeAspect="1"/>
          </p:cNvPicPr>
          <p:nvPr/>
        </p:nvPicPr>
        <p:blipFill rotWithShape="1">
          <a:blip r:embed="rId3"/>
          <a:srcRect l="32525" t="44186" r="48579" b="47442"/>
          <a:stretch/>
        </p:blipFill>
        <p:spPr>
          <a:xfrm>
            <a:off x="517502" y="2385238"/>
            <a:ext cx="3590070" cy="994172"/>
          </a:xfrm>
          <a:prstGeom prst="rect">
            <a:avLst/>
          </a:prstGeom>
        </p:spPr>
      </p:pic>
      <p:pic>
        <p:nvPicPr>
          <p:cNvPr id="7" name="Picture 6">
            <a:extLst>
              <a:ext uri="{FF2B5EF4-FFF2-40B4-BE49-F238E27FC236}">
                <a16:creationId xmlns:a16="http://schemas.microsoft.com/office/drawing/2014/main" id="{2E013417-E8A1-46E7-86AF-9C95C183C43A}"/>
              </a:ext>
            </a:extLst>
          </p:cNvPr>
          <p:cNvPicPr>
            <a:picLocks noChangeAspect="1"/>
          </p:cNvPicPr>
          <p:nvPr/>
        </p:nvPicPr>
        <p:blipFill rotWithShape="1">
          <a:blip r:embed="rId4"/>
          <a:srcRect l="32525" t="55969" r="46738" b="38140"/>
          <a:stretch/>
        </p:blipFill>
        <p:spPr>
          <a:xfrm>
            <a:off x="517502" y="4638968"/>
            <a:ext cx="3658962" cy="649725"/>
          </a:xfrm>
          <a:prstGeom prst="rect">
            <a:avLst/>
          </a:prstGeom>
        </p:spPr>
      </p:pic>
    </p:spTree>
    <p:extLst>
      <p:ext uri="{BB962C8B-B14F-4D97-AF65-F5344CB8AC3E}">
        <p14:creationId xmlns:p14="http://schemas.microsoft.com/office/powerpoint/2010/main" val="4079539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Create a Table</a:t>
            </a:r>
          </a:p>
        </p:txBody>
      </p:sp>
      <p:sp>
        <p:nvSpPr>
          <p:cNvPr id="3" name="Content Placeholder 2"/>
          <p:cNvSpPr>
            <a:spLocks noGrp="1"/>
          </p:cNvSpPr>
          <p:nvPr>
            <p:ph idx="1"/>
          </p:nvPr>
        </p:nvSpPr>
        <p:spPr>
          <a:xfrm>
            <a:off x="303934" y="1706335"/>
            <a:ext cx="8211416" cy="4176842"/>
          </a:xfrm>
        </p:spPr>
        <p:txBody>
          <a:bodyPr/>
          <a:lstStyle/>
          <a:p>
            <a:r>
              <a:rPr lang="en-US" sz="1800" dirty="0"/>
              <a:t>A relational database organizes its data using tables. Let us create a table called employee with seven attributes (i.e. columns) for the database “</a:t>
            </a:r>
            <a:r>
              <a:rPr lang="en-US" sz="1800" dirty="0" err="1"/>
              <a:t>dbtest</a:t>
            </a:r>
            <a:r>
              <a:rPr lang="en-US" sz="1800" dirty="0"/>
              <a:t>” </a:t>
            </a:r>
          </a:p>
          <a:p>
            <a:pPr marL="342900" lvl="1" indent="0">
              <a:buNone/>
            </a:pPr>
            <a:endParaRPr lang="en-US" sz="1500" dirty="0"/>
          </a:p>
          <a:p>
            <a:pPr lvl="1"/>
            <a:r>
              <a:rPr lang="en-US" sz="1500" dirty="0"/>
              <a:t>We need to let the system know </a:t>
            </a:r>
          </a:p>
          <a:p>
            <a:pPr marL="342900" lvl="1" indent="0">
              <a:buNone/>
            </a:pPr>
            <a:r>
              <a:rPr lang="en-US" sz="1500" dirty="0"/>
              <a:t>     which database to use as there </a:t>
            </a:r>
          </a:p>
          <a:p>
            <a:pPr marL="342900" lvl="1" indent="0">
              <a:buNone/>
            </a:pPr>
            <a:r>
              <a:rPr lang="en-US" sz="1500" dirty="0"/>
              <a:t>     may be multiple databases</a:t>
            </a:r>
          </a:p>
          <a:p>
            <a:pPr marL="342900" lvl="1" indent="0">
              <a:buNone/>
            </a:pPr>
            <a:endParaRPr lang="en-US" sz="1500" dirty="0"/>
          </a:p>
          <a:p>
            <a:pPr lvl="1"/>
            <a:r>
              <a:rPr lang="en-US" sz="1500" dirty="0"/>
              <a:t>After a table is created, we can use</a:t>
            </a:r>
          </a:p>
          <a:p>
            <a:pPr marL="342900" lvl="1" indent="0">
              <a:buNone/>
            </a:pPr>
            <a:r>
              <a:rPr lang="en-US" sz="1500" dirty="0"/>
              <a:t>     describe to display the structure</a:t>
            </a:r>
          </a:p>
          <a:p>
            <a:pPr marL="342900" lvl="1" indent="0">
              <a:buNone/>
            </a:pPr>
            <a:r>
              <a:rPr lang="en-US" sz="1500" dirty="0"/>
              <a:t>     of the table</a:t>
            </a:r>
            <a:endParaRPr lang="en-US" dirty="0"/>
          </a:p>
          <a:p>
            <a:pPr marL="0" indent="0">
              <a:buNone/>
            </a:pPr>
            <a:endParaRPr lang="en-US" sz="1800" dirty="0"/>
          </a:p>
          <a:p>
            <a:pPr marL="0" indent="0">
              <a:buNone/>
            </a:pPr>
            <a:endParaRPr lang="en-US" sz="1800" dirty="0"/>
          </a:p>
          <a:p>
            <a:pPr lvl="1"/>
            <a:endParaRPr lang="en-US" sz="1500" dirty="0"/>
          </a:p>
        </p:txBody>
      </p:sp>
      <p:pic>
        <p:nvPicPr>
          <p:cNvPr id="4" name="Picture 3">
            <a:extLst>
              <a:ext uri="{FF2B5EF4-FFF2-40B4-BE49-F238E27FC236}">
                <a16:creationId xmlns:a16="http://schemas.microsoft.com/office/drawing/2014/main" id="{69D969D0-A12C-402B-B563-7658DC1AC817}"/>
              </a:ext>
            </a:extLst>
          </p:cNvPr>
          <p:cNvPicPr>
            <a:picLocks noChangeAspect="1"/>
          </p:cNvPicPr>
          <p:nvPr/>
        </p:nvPicPr>
        <p:blipFill rotWithShape="1">
          <a:blip r:embed="rId3"/>
          <a:srcRect l="32623" t="27132" r="22998" b="28837"/>
          <a:stretch/>
        </p:blipFill>
        <p:spPr>
          <a:xfrm>
            <a:off x="3712742" y="2432143"/>
            <a:ext cx="5160778" cy="3200132"/>
          </a:xfrm>
          <a:prstGeom prst="rect">
            <a:avLst/>
          </a:prstGeom>
        </p:spPr>
      </p:pic>
    </p:spTree>
    <p:extLst>
      <p:ext uri="{BB962C8B-B14F-4D97-AF65-F5344CB8AC3E}">
        <p14:creationId xmlns:p14="http://schemas.microsoft.com/office/powerpoint/2010/main" val="351163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Insert a Row</a:t>
            </a:r>
          </a:p>
        </p:txBody>
      </p:sp>
      <p:sp>
        <p:nvSpPr>
          <p:cNvPr id="3" name="Content Placeholder 2"/>
          <p:cNvSpPr>
            <a:spLocks noGrp="1"/>
          </p:cNvSpPr>
          <p:nvPr>
            <p:ph idx="1"/>
          </p:nvPr>
        </p:nvSpPr>
        <p:spPr>
          <a:xfrm>
            <a:off x="303934" y="1706335"/>
            <a:ext cx="8211416" cy="4176842"/>
          </a:xfrm>
        </p:spPr>
        <p:txBody>
          <a:bodyPr/>
          <a:lstStyle/>
          <a:p>
            <a:r>
              <a:rPr lang="en-US" sz="1800" dirty="0"/>
              <a:t>We can use the INSERT INTO statement to insert a new record into a table :</a:t>
            </a:r>
          </a:p>
          <a:p>
            <a:endParaRPr lang="en-US" sz="1800" dirty="0"/>
          </a:p>
          <a:p>
            <a:endParaRPr lang="en-US" sz="1800" dirty="0"/>
          </a:p>
          <a:p>
            <a:pPr marL="0" indent="0">
              <a:buNone/>
            </a:pPr>
            <a:endParaRPr lang="en-US" sz="1800" dirty="0"/>
          </a:p>
          <a:p>
            <a:r>
              <a:rPr lang="en-US" sz="1800" dirty="0"/>
              <a:t>Here, we insert a record into the “employee” table.</a:t>
            </a:r>
          </a:p>
          <a:p>
            <a:pPr marL="0" indent="0">
              <a:buNone/>
            </a:pPr>
            <a:endParaRPr lang="en-US" sz="1800" dirty="0"/>
          </a:p>
          <a:p>
            <a:r>
              <a:rPr lang="en-US" sz="1800" dirty="0"/>
              <a:t>We do not specify a value of the ID column, as it will be automatically set by the database</a:t>
            </a:r>
            <a:r>
              <a:rPr lang="en-US" sz="1500" dirty="0"/>
              <a:t>.</a:t>
            </a:r>
            <a:endParaRPr lang="en-US" sz="1800" dirty="0"/>
          </a:p>
        </p:txBody>
      </p:sp>
      <p:pic>
        <p:nvPicPr>
          <p:cNvPr id="4" name="Picture 3">
            <a:extLst>
              <a:ext uri="{FF2B5EF4-FFF2-40B4-BE49-F238E27FC236}">
                <a16:creationId xmlns:a16="http://schemas.microsoft.com/office/drawing/2014/main" id="{468DEBDA-81CA-40CB-B4BA-D30F92F058F5}"/>
              </a:ext>
            </a:extLst>
          </p:cNvPr>
          <p:cNvPicPr>
            <a:picLocks noChangeAspect="1"/>
          </p:cNvPicPr>
          <p:nvPr/>
        </p:nvPicPr>
        <p:blipFill rotWithShape="1">
          <a:blip r:embed="rId3"/>
          <a:srcRect l="32526" t="45892" r="23013" b="49999"/>
          <a:stretch/>
        </p:blipFill>
        <p:spPr>
          <a:xfrm>
            <a:off x="489227" y="2230348"/>
            <a:ext cx="8140581" cy="470159"/>
          </a:xfrm>
          <a:prstGeom prst="rect">
            <a:avLst/>
          </a:prstGeom>
        </p:spPr>
      </p:pic>
      <p:pic>
        <p:nvPicPr>
          <p:cNvPr id="5" name="Picture 4">
            <a:extLst>
              <a:ext uri="{FF2B5EF4-FFF2-40B4-BE49-F238E27FC236}">
                <a16:creationId xmlns:a16="http://schemas.microsoft.com/office/drawing/2014/main" id="{58071254-25D5-4782-B088-614CC93CD4FE}"/>
              </a:ext>
            </a:extLst>
          </p:cNvPr>
          <p:cNvPicPr>
            <a:picLocks noChangeAspect="1"/>
          </p:cNvPicPr>
          <p:nvPr/>
        </p:nvPicPr>
        <p:blipFill rotWithShape="1">
          <a:blip r:embed="rId3"/>
          <a:srcRect l="22076" t="68850" r="34003" b="29052"/>
          <a:stretch/>
        </p:blipFill>
        <p:spPr>
          <a:xfrm>
            <a:off x="489227" y="2700507"/>
            <a:ext cx="8140581" cy="243109"/>
          </a:xfrm>
          <a:prstGeom prst="rect">
            <a:avLst/>
          </a:prstGeom>
        </p:spPr>
      </p:pic>
    </p:spTree>
    <p:extLst>
      <p:ext uri="{BB962C8B-B14F-4D97-AF65-F5344CB8AC3E}">
        <p14:creationId xmlns:p14="http://schemas.microsoft.com/office/powerpoint/2010/main" val="475902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p>
        </p:txBody>
      </p:sp>
      <p:sp>
        <p:nvSpPr>
          <p:cNvPr id="13" name="Subtitle 12"/>
          <p:cNvSpPr>
            <a:spLocks noGrp="1"/>
          </p:cNvSpPr>
          <p:nvPr>
            <p:ph type="subTitle" idx="1"/>
          </p:nvPr>
        </p:nvSpPr>
        <p:spPr>
          <a:xfrm>
            <a:off x="0" y="5033256"/>
            <a:ext cx="9144000" cy="1219200"/>
          </a:xfrm>
        </p:spPr>
        <p:txBody>
          <a:bodyPr>
            <a:normAutofit/>
          </a:bodyPr>
          <a:lstStyle/>
          <a:p>
            <a:pPr algn="ctr"/>
            <a:r>
              <a:rPr lang="en-US" sz="3200" dirty="0"/>
              <a:t>Database and </a:t>
            </a:r>
          </a:p>
          <a:p>
            <a:pPr algn="ctr"/>
            <a:r>
              <a:rPr lang="en-US" sz="3200" dirty="0"/>
              <a:t>Data Center Security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SELECT Statement</a:t>
            </a:r>
          </a:p>
        </p:txBody>
      </p:sp>
      <p:sp>
        <p:nvSpPr>
          <p:cNvPr id="3" name="Content Placeholder 2"/>
          <p:cNvSpPr>
            <a:spLocks noGrp="1"/>
          </p:cNvSpPr>
          <p:nvPr>
            <p:ph idx="1"/>
          </p:nvPr>
        </p:nvSpPr>
        <p:spPr>
          <a:xfrm>
            <a:off x="303934" y="1706335"/>
            <a:ext cx="8211416" cy="4176842"/>
          </a:xfrm>
        </p:spPr>
        <p:txBody>
          <a:bodyPr/>
          <a:lstStyle/>
          <a:p>
            <a:r>
              <a:rPr lang="en-US" sz="1800" dirty="0"/>
              <a:t>The SELECT statement is the most common operation on databases</a:t>
            </a:r>
          </a:p>
          <a:p>
            <a:r>
              <a:rPr lang="en-US" sz="1800" dirty="0"/>
              <a:t>It retrieves information from a database</a:t>
            </a:r>
            <a:endParaRPr lang="en-US" sz="1500" dirty="0"/>
          </a:p>
        </p:txBody>
      </p:sp>
      <p:grpSp>
        <p:nvGrpSpPr>
          <p:cNvPr id="4" name="Group 3"/>
          <p:cNvGrpSpPr/>
          <p:nvPr/>
        </p:nvGrpSpPr>
        <p:grpSpPr>
          <a:xfrm>
            <a:off x="387568" y="2515707"/>
            <a:ext cx="7814024" cy="2839504"/>
            <a:chOff x="405245" y="2657325"/>
            <a:chExt cx="10418699" cy="3786005"/>
          </a:xfrm>
        </p:grpSpPr>
        <p:pic>
          <p:nvPicPr>
            <p:cNvPr id="8" name="Picture 7">
              <a:extLst>
                <a:ext uri="{FF2B5EF4-FFF2-40B4-BE49-F238E27FC236}">
                  <a16:creationId xmlns:a16="http://schemas.microsoft.com/office/drawing/2014/main"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B683676-119A-47EB-BDEE-65C649C332F0}"/>
                </a:ext>
              </a:extLst>
            </p:cNvPr>
            <p:cNvSpPr txBox="1"/>
            <p:nvPr/>
          </p:nvSpPr>
          <p:spPr>
            <a:xfrm>
              <a:off x="8091377" y="2657325"/>
              <a:ext cx="2732567" cy="1046440"/>
            </a:xfrm>
            <a:prstGeom prst="rect">
              <a:avLst/>
            </a:prstGeom>
            <a:noFill/>
          </p:spPr>
          <p:txBody>
            <a:bodyPr wrap="square" rtlCol="0">
              <a:spAutoFit/>
            </a:bodyPr>
            <a:lstStyle/>
            <a:p>
              <a:pPr defTabSz="685800" fontAlgn="auto">
                <a:spcBef>
                  <a:spcPts val="0"/>
                </a:spcBef>
                <a:spcAft>
                  <a:spcPts val="0"/>
                </a:spcAft>
              </a:pPr>
              <a:r>
                <a:rPr lang="en-US" sz="1500" dirty="0">
                  <a:solidFill>
                    <a:prstClr val="black"/>
                  </a:solidFill>
                  <a:latin typeface="Calibri" panose="020F0502020204030204"/>
                </a:rPr>
                <a:t>Asks the database for all its records, including all the columns</a:t>
              </a:r>
            </a:p>
          </p:txBody>
        </p:sp>
        <p:cxnSp>
          <p:nvCxnSpPr>
            <p:cNvPr id="12" name="Straight Arrow Connector 11">
              <a:extLst>
                <a:ext uri="{FF2B5EF4-FFF2-40B4-BE49-F238E27FC236}">
                  <a16:creationId xmlns:a16="http://schemas.microsoft.com/office/drawing/2014/main"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E4A6E12-DA7A-4FC5-A101-10C304CF343C}"/>
                </a:ext>
              </a:extLst>
            </p:cNvPr>
            <p:cNvSpPr txBox="1"/>
            <p:nvPr/>
          </p:nvSpPr>
          <p:spPr>
            <a:xfrm>
              <a:off x="8135981" y="4463272"/>
              <a:ext cx="2486891" cy="1046440"/>
            </a:xfrm>
            <a:prstGeom prst="rect">
              <a:avLst/>
            </a:prstGeom>
            <a:noFill/>
          </p:spPr>
          <p:txBody>
            <a:bodyPr wrap="square" rtlCol="0">
              <a:spAutoFit/>
            </a:bodyPr>
            <a:lstStyle/>
            <a:p>
              <a:pPr defTabSz="685800" fontAlgn="auto">
                <a:spcBef>
                  <a:spcPts val="0"/>
                </a:spcBef>
                <a:spcAft>
                  <a:spcPts val="0"/>
                </a:spcAft>
              </a:pPr>
              <a:r>
                <a:rPr lang="en-US" sz="1500" dirty="0">
                  <a:solidFill>
                    <a:prstClr val="black"/>
                  </a:solidFill>
                  <a:latin typeface="Calibri" panose="020F0502020204030204"/>
                </a:rPr>
                <a:t>Asks the database only for Name, EID and Salary columns</a:t>
              </a:r>
            </a:p>
          </p:txBody>
        </p:sp>
      </p:grpSp>
    </p:spTree>
    <p:extLst>
      <p:ext uri="{BB962C8B-B14F-4D97-AF65-F5344CB8AC3E}">
        <p14:creationId xmlns:p14="http://schemas.microsoft.com/office/powerpoint/2010/main" val="3878862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WHERE Clause</a:t>
            </a:r>
          </a:p>
        </p:txBody>
      </p:sp>
      <p:sp>
        <p:nvSpPr>
          <p:cNvPr id="3" name="Content Placeholder 2"/>
          <p:cNvSpPr>
            <a:spLocks noGrp="1"/>
          </p:cNvSpPr>
          <p:nvPr>
            <p:ph idx="1"/>
          </p:nvPr>
        </p:nvSpPr>
        <p:spPr>
          <a:xfrm>
            <a:off x="303934" y="1706335"/>
            <a:ext cx="8211416" cy="4176842"/>
          </a:xfrm>
        </p:spPr>
        <p:txBody>
          <a:bodyPr/>
          <a:lstStyle/>
          <a:p>
            <a:r>
              <a:rPr lang="en-US" sz="1800" dirty="0"/>
              <a:t>It is uncommon for a SQL query to retrieve all records in a database.</a:t>
            </a:r>
          </a:p>
          <a:p>
            <a:r>
              <a:rPr lang="en-US" sz="1800" dirty="0"/>
              <a:t>WHERE clause is used to set conditions for several types of SQL statements including SELECT, UPDATE, DELETE etc.</a:t>
            </a:r>
          </a:p>
          <a:p>
            <a:pPr marL="0" indent="0">
              <a:buNone/>
            </a:pPr>
            <a:endParaRPr lang="en-US" sz="1800" dirty="0"/>
          </a:p>
          <a:p>
            <a:endParaRPr lang="en-US" sz="1800" dirty="0"/>
          </a:p>
          <a:p>
            <a:r>
              <a:rPr lang="en-US" sz="1800" dirty="0"/>
              <a:t>The above SQL statement only reflects the rows for which the predicate in the WHERE clause is TRUE.</a:t>
            </a:r>
          </a:p>
          <a:p>
            <a:r>
              <a:rPr lang="en-US" sz="1800" dirty="0"/>
              <a:t>The predicate is a logical expression; multiple predicates can be combined using keywords AND </a:t>
            </a:r>
            <a:r>
              <a:rPr lang="en-US" sz="1800" dirty="0" err="1"/>
              <a:t>and</a:t>
            </a:r>
            <a:r>
              <a:rPr lang="en-US" sz="1800" dirty="0"/>
              <a:t> OR.</a:t>
            </a:r>
          </a:p>
          <a:p>
            <a:r>
              <a:rPr lang="en-US" sz="1800" dirty="0"/>
              <a:t>Lets look at an example in the next slide.</a:t>
            </a:r>
          </a:p>
          <a:p>
            <a:endParaRPr lang="en-US" sz="1500" dirty="0"/>
          </a:p>
        </p:txBody>
      </p:sp>
      <p:pic>
        <p:nvPicPr>
          <p:cNvPr id="4" name="Picture 3">
            <a:extLst>
              <a:ext uri="{FF2B5EF4-FFF2-40B4-BE49-F238E27FC236}">
                <a16:creationId xmlns:a16="http://schemas.microsoft.com/office/drawing/2014/main" id="{167727EC-34A7-46D3-B216-E1558E79458E}"/>
              </a:ext>
            </a:extLst>
          </p:cNvPr>
          <p:cNvPicPr>
            <a:picLocks noChangeAspect="1"/>
          </p:cNvPicPr>
          <p:nvPr/>
        </p:nvPicPr>
        <p:blipFill rotWithShape="1">
          <a:blip r:embed="rId3"/>
          <a:srcRect l="21623" t="58030" r="60479" b="38182"/>
          <a:stretch/>
        </p:blipFill>
        <p:spPr>
          <a:xfrm>
            <a:off x="537730" y="2700507"/>
            <a:ext cx="3240410" cy="428626"/>
          </a:xfrm>
          <a:prstGeom prst="rect">
            <a:avLst/>
          </a:prstGeom>
        </p:spPr>
      </p:pic>
    </p:spTree>
    <p:extLst>
      <p:ext uri="{BB962C8B-B14F-4D97-AF65-F5344CB8AC3E}">
        <p14:creationId xmlns:p14="http://schemas.microsoft.com/office/powerpoint/2010/main" val="1372201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WHERE Clause</a:t>
            </a:r>
          </a:p>
        </p:txBody>
      </p:sp>
      <p:sp>
        <p:nvSpPr>
          <p:cNvPr id="3" name="Content Placeholder 2"/>
          <p:cNvSpPr>
            <a:spLocks noGrp="1"/>
          </p:cNvSpPr>
          <p:nvPr>
            <p:ph idx="1"/>
          </p:nvPr>
        </p:nvSpPr>
        <p:spPr>
          <a:xfrm>
            <a:off x="303934" y="1706335"/>
            <a:ext cx="8211416" cy="4176842"/>
          </a:xfrm>
        </p:spPr>
        <p:txBody>
          <a:bodyPr/>
          <a:lstStyle/>
          <a:p>
            <a:r>
              <a:rPr lang="en-US" sz="1800" dirty="0"/>
              <a:t>The first query returns a record that has EID5001 in EID field</a:t>
            </a:r>
          </a:p>
          <a:p>
            <a:r>
              <a:rPr lang="en-US" sz="1800" dirty="0"/>
              <a:t>The second query returns the records that satisfy either EID=‘EID5001’ or Name=‘David’</a:t>
            </a:r>
          </a:p>
        </p:txBody>
      </p:sp>
      <p:pic>
        <p:nvPicPr>
          <p:cNvPr id="5" name="Picture 4">
            <a:extLst>
              <a:ext uri="{FF2B5EF4-FFF2-40B4-BE49-F238E27FC236}">
                <a16:creationId xmlns:a16="http://schemas.microsoft.com/office/drawing/2014/main" id="{FA853BB4-256B-4194-BAF0-0E26449D4196}"/>
              </a:ext>
            </a:extLst>
          </p:cNvPr>
          <p:cNvPicPr>
            <a:picLocks noChangeAspect="1"/>
          </p:cNvPicPr>
          <p:nvPr/>
        </p:nvPicPr>
        <p:blipFill rotWithShape="1">
          <a:blip r:embed="rId3"/>
          <a:srcRect l="21528" t="27273" r="33870" b="43485"/>
          <a:stretch/>
        </p:blipFill>
        <p:spPr>
          <a:xfrm>
            <a:off x="1421257" y="2967302"/>
            <a:ext cx="6100763" cy="2499887"/>
          </a:xfrm>
          <a:prstGeom prst="rect">
            <a:avLst/>
          </a:prstGeom>
        </p:spPr>
      </p:pic>
    </p:spTree>
    <p:extLst>
      <p:ext uri="{BB962C8B-B14F-4D97-AF65-F5344CB8AC3E}">
        <p14:creationId xmlns:p14="http://schemas.microsoft.com/office/powerpoint/2010/main" val="1344246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WHERE Clause</a:t>
            </a:r>
          </a:p>
        </p:txBody>
      </p:sp>
      <p:sp>
        <p:nvSpPr>
          <p:cNvPr id="3" name="Content Placeholder 2"/>
          <p:cNvSpPr>
            <a:spLocks noGrp="1"/>
          </p:cNvSpPr>
          <p:nvPr>
            <p:ph idx="1"/>
          </p:nvPr>
        </p:nvSpPr>
        <p:spPr>
          <a:xfrm>
            <a:off x="303934" y="1706335"/>
            <a:ext cx="8211416" cy="4176842"/>
          </a:xfrm>
        </p:spPr>
        <p:txBody>
          <a:bodyPr>
            <a:normAutofit/>
          </a:bodyPr>
          <a:lstStyle/>
          <a:p>
            <a:r>
              <a:rPr lang="en-US" sz="1800" dirty="0"/>
              <a:t>If the condition is always True, then all the rows are affected by the SQL statement</a:t>
            </a:r>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This 1=1 predicate looks quite useless in real queries, but it will become useful in SQL Injection attacks</a:t>
            </a:r>
          </a:p>
        </p:txBody>
      </p:sp>
      <p:pic>
        <p:nvPicPr>
          <p:cNvPr id="4" name="Picture 3">
            <a:extLst>
              <a:ext uri="{FF2B5EF4-FFF2-40B4-BE49-F238E27FC236}">
                <a16:creationId xmlns:a16="http://schemas.microsoft.com/office/drawing/2014/main" id="{2A02A2FA-9F4F-4A68-8FED-5667A395E0E4}"/>
              </a:ext>
            </a:extLst>
          </p:cNvPr>
          <p:cNvPicPr>
            <a:picLocks noChangeAspect="1"/>
          </p:cNvPicPr>
          <p:nvPr/>
        </p:nvPicPr>
        <p:blipFill rotWithShape="1">
          <a:blip r:embed="rId3"/>
          <a:srcRect l="21528" t="59848" r="33586" b="21970"/>
          <a:stretch/>
        </p:blipFill>
        <p:spPr>
          <a:xfrm>
            <a:off x="1323976" y="2232393"/>
            <a:ext cx="6171331" cy="1562363"/>
          </a:xfrm>
          <a:prstGeom prst="rect">
            <a:avLst/>
          </a:prstGeom>
        </p:spPr>
      </p:pic>
    </p:spTree>
    <p:extLst>
      <p:ext uri="{BB962C8B-B14F-4D97-AF65-F5344CB8AC3E}">
        <p14:creationId xmlns:p14="http://schemas.microsoft.com/office/powerpoint/2010/main" val="51387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SQL Tutorial: UPDATE Statement</a:t>
            </a:r>
          </a:p>
        </p:txBody>
      </p:sp>
      <p:sp>
        <p:nvSpPr>
          <p:cNvPr id="3" name="Content Placeholder 2"/>
          <p:cNvSpPr>
            <a:spLocks noGrp="1"/>
          </p:cNvSpPr>
          <p:nvPr>
            <p:ph idx="1"/>
          </p:nvPr>
        </p:nvSpPr>
        <p:spPr>
          <a:xfrm>
            <a:off x="303934" y="1706335"/>
            <a:ext cx="8211416" cy="4176842"/>
          </a:xfrm>
        </p:spPr>
        <p:txBody>
          <a:bodyPr/>
          <a:lstStyle/>
          <a:p>
            <a:pPr marL="0" indent="0">
              <a:buNone/>
            </a:pPr>
            <a:endParaRPr lang="en-US" sz="1800" dirty="0"/>
          </a:p>
          <a:p>
            <a:r>
              <a:rPr lang="en-US" sz="1800" dirty="0"/>
              <a:t>We can use the UPDATE Statement to modify an existing record</a:t>
            </a:r>
          </a:p>
          <a:p>
            <a:pPr marL="0" indent="0">
              <a:buNone/>
            </a:pPr>
            <a:endParaRPr lang="en-US" sz="1650" dirty="0"/>
          </a:p>
          <a:p>
            <a:pPr marL="0" indent="0">
              <a:buNone/>
            </a:pPr>
            <a:endParaRPr lang="en-US" sz="1650" dirty="0"/>
          </a:p>
        </p:txBody>
      </p:sp>
      <p:pic>
        <p:nvPicPr>
          <p:cNvPr id="4" name="Picture 3">
            <a:extLst>
              <a:ext uri="{FF2B5EF4-FFF2-40B4-BE49-F238E27FC236}">
                <a16:creationId xmlns:a16="http://schemas.microsoft.com/office/drawing/2014/main" id="{262956C9-D6F9-4A6C-95D3-6D35C71B8B7E}"/>
              </a:ext>
            </a:extLst>
          </p:cNvPr>
          <p:cNvPicPr>
            <a:picLocks noChangeAspect="1"/>
          </p:cNvPicPr>
          <p:nvPr/>
        </p:nvPicPr>
        <p:blipFill rotWithShape="1">
          <a:blip r:embed="rId3"/>
          <a:srcRect l="32513" t="35837" r="23027" b="49999"/>
          <a:stretch/>
        </p:blipFill>
        <p:spPr>
          <a:xfrm>
            <a:off x="813151" y="2794832"/>
            <a:ext cx="6882503" cy="1365968"/>
          </a:xfrm>
          <a:prstGeom prst="rect">
            <a:avLst/>
          </a:prstGeom>
        </p:spPr>
      </p:pic>
    </p:spTree>
    <p:extLst>
      <p:ext uri="{BB962C8B-B14F-4D97-AF65-F5344CB8AC3E}">
        <p14:creationId xmlns:p14="http://schemas.microsoft.com/office/powerpoint/2010/main" val="330851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Tutorial: Comments</a:t>
            </a:r>
          </a:p>
        </p:txBody>
      </p:sp>
      <p:sp>
        <p:nvSpPr>
          <p:cNvPr id="3" name="Content Placeholder 2"/>
          <p:cNvSpPr>
            <a:spLocks noGrp="1"/>
          </p:cNvSpPr>
          <p:nvPr>
            <p:ph idx="1"/>
          </p:nvPr>
        </p:nvSpPr>
        <p:spPr/>
        <p:txBody>
          <a:bodyPr/>
          <a:lstStyle/>
          <a:p>
            <a:pPr marL="0" indent="0">
              <a:buNone/>
            </a:pPr>
            <a:r>
              <a:rPr lang="en-US" sz="1800" dirty="0"/>
              <a:t>MySQL supports three comment styles</a:t>
            </a:r>
          </a:p>
          <a:p>
            <a:r>
              <a:rPr lang="en-US" sz="1800" dirty="0"/>
              <a:t>Text from the # character to the end of line is treated as a comment</a:t>
            </a:r>
          </a:p>
          <a:p>
            <a:r>
              <a:rPr lang="en-US" sz="1800" dirty="0"/>
              <a:t>Text from the “--” to the end of line is treated as a comment. </a:t>
            </a:r>
          </a:p>
          <a:p>
            <a:r>
              <a:rPr lang="en-US" sz="1800" dirty="0"/>
              <a:t>Similar to C language, text between /* and */ is treated as a comment</a:t>
            </a:r>
          </a:p>
          <a:p>
            <a:pPr lvl="1"/>
            <a:endParaRPr lang="en-US" sz="1500" dirty="0"/>
          </a:p>
          <a:p>
            <a:endParaRPr lang="en-US" dirty="0"/>
          </a:p>
        </p:txBody>
      </p:sp>
      <p:pic>
        <p:nvPicPr>
          <p:cNvPr id="4" name="Picture 3">
            <a:extLst>
              <a:ext uri="{FF2B5EF4-FFF2-40B4-BE49-F238E27FC236}">
                <a16:creationId xmlns:a16="http://schemas.microsoft.com/office/drawing/2014/main" id="{1C0F8D46-778B-4D83-B870-0AE3B9DF792A}"/>
              </a:ext>
            </a:extLst>
          </p:cNvPr>
          <p:cNvPicPr>
            <a:picLocks noChangeAspect="1"/>
          </p:cNvPicPr>
          <p:nvPr/>
        </p:nvPicPr>
        <p:blipFill rotWithShape="1">
          <a:blip r:embed="rId2"/>
          <a:srcRect l="32418" t="34697" r="25631" b="59243"/>
          <a:stretch/>
        </p:blipFill>
        <p:spPr>
          <a:xfrm>
            <a:off x="930239" y="3916765"/>
            <a:ext cx="6592910" cy="595298"/>
          </a:xfrm>
          <a:prstGeom prst="rect">
            <a:avLst/>
          </a:prstGeom>
        </p:spPr>
      </p:pic>
    </p:spTree>
    <p:extLst>
      <p:ext uri="{BB962C8B-B14F-4D97-AF65-F5344CB8AC3E}">
        <p14:creationId xmlns:p14="http://schemas.microsoft.com/office/powerpoint/2010/main" val="388063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992731"/>
            <a:ext cx="8211416" cy="676934"/>
          </a:xfrm>
        </p:spPr>
        <p:txBody>
          <a:bodyPr/>
          <a:lstStyle/>
          <a:p>
            <a:r>
              <a:rPr lang="en-US" dirty="0"/>
              <a:t>Interacting with Database in Web Application</a:t>
            </a:r>
          </a:p>
        </p:txBody>
      </p:sp>
      <p:sp>
        <p:nvSpPr>
          <p:cNvPr id="3" name="Content Placeholder 2"/>
          <p:cNvSpPr>
            <a:spLocks noGrp="1"/>
          </p:cNvSpPr>
          <p:nvPr>
            <p:ph idx="1"/>
          </p:nvPr>
        </p:nvSpPr>
        <p:spPr>
          <a:xfrm>
            <a:off x="303934" y="1777225"/>
            <a:ext cx="8211416" cy="4105952"/>
          </a:xfrm>
        </p:spPr>
        <p:txBody>
          <a:bodyPr/>
          <a:lstStyle/>
          <a:p>
            <a:r>
              <a:rPr lang="en-US" sz="1650" dirty="0"/>
              <a:t>A typical web application consists of three major components:</a:t>
            </a:r>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r>
              <a:rPr lang="en-US" sz="1650" dirty="0"/>
              <a:t>SQL Injection attacks can cause damage to the database. As we notice in the figure, the users do not directly interact with the database but through a web server. If this channel is not implemented properly, malicious users can attack the database.</a:t>
            </a:r>
          </a:p>
          <a:p>
            <a:pPr marL="0" indent="0">
              <a:buNone/>
            </a:pPr>
            <a:endParaRPr lang="en-US" sz="1650" dirty="0"/>
          </a:p>
        </p:txBody>
      </p:sp>
      <p:pic>
        <p:nvPicPr>
          <p:cNvPr id="6" name="Picture 5">
            <a:extLst>
              <a:ext uri="{FF2B5EF4-FFF2-40B4-BE49-F238E27FC236}">
                <a16:creationId xmlns:a16="http://schemas.microsoft.com/office/drawing/2014/main" id="{7349DB87-EBA0-4927-8E1A-53380C2F7C29}"/>
              </a:ext>
            </a:extLst>
          </p:cNvPr>
          <p:cNvPicPr>
            <a:picLocks noChangeAspect="1"/>
          </p:cNvPicPr>
          <p:nvPr/>
        </p:nvPicPr>
        <p:blipFill rotWithShape="1">
          <a:blip r:embed="rId3"/>
          <a:srcRect l="34122" t="45151" r="23927" b="32273"/>
          <a:stretch/>
        </p:blipFill>
        <p:spPr>
          <a:xfrm>
            <a:off x="1308104" y="2238211"/>
            <a:ext cx="5885264" cy="1979468"/>
          </a:xfrm>
          <a:prstGeom prst="rect">
            <a:avLst/>
          </a:prstGeom>
        </p:spPr>
      </p:pic>
    </p:spTree>
    <p:extLst>
      <p:ext uri="{BB962C8B-B14F-4D97-AF65-F5344CB8AC3E}">
        <p14:creationId xmlns:p14="http://schemas.microsoft.com/office/powerpoint/2010/main" val="3262776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Getting Data from User</a:t>
            </a:r>
          </a:p>
        </p:txBody>
      </p:sp>
      <p:sp>
        <p:nvSpPr>
          <p:cNvPr id="3" name="Content Placeholder 2"/>
          <p:cNvSpPr>
            <a:spLocks noGrp="1"/>
          </p:cNvSpPr>
          <p:nvPr>
            <p:ph idx="1"/>
          </p:nvPr>
        </p:nvSpPr>
        <p:spPr>
          <a:xfrm>
            <a:off x="303934" y="1706335"/>
            <a:ext cx="8211416" cy="4176842"/>
          </a:xfrm>
        </p:spPr>
        <p:txBody>
          <a:bodyPr>
            <a:normAutofit/>
          </a:bodyPr>
          <a:lstStyle/>
          <a:p>
            <a:r>
              <a:rPr lang="en-US" sz="1650" dirty="0"/>
              <a:t>This example shows a form where users can type their data. Once the submit button is clicked, an HTTP request will be sent out with the data attached</a:t>
            </a:r>
          </a:p>
          <a:p>
            <a:endParaRPr lang="en-US" sz="1650" dirty="0"/>
          </a:p>
          <a:p>
            <a:endParaRPr lang="en-US" sz="1650" dirty="0"/>
          </a:p>
          <a:p>
            <a:endParaRPr lang="en-US" sz="1650" dirty="0"/>
          </a:p>
          <a:p>
            <a:r>
              <a:rPr lang="en-US" sz="1650" dirty="0"/>
              <a:t>The HTML source of the above form is given below: </a:t>
            </a:r>
          </a:p>
          <a:p>
            <a:pPr marL="0" indent="0">
              <a:buNone/>
            </a:pPr>
            <a:endParaRPr lang="en-US" sz="1650" dirty="0"/>
          </a:p>
          <a:p>
            <a:endParaRPr lang="en-US" sz="1650" dirty="0"/>
          </a:p>
          <a:p>
            <a:pPr marL="0" indent="0">
              <a:buNone/>
            </a:pPr>
            <a:endParaRPr lang="en-US" sz="1650" dirty="0"/>
          </a:p>
          <a:p>
            <a:r>
              <a:rPr lang="en-US" sz="1650" dirty="0"/>
              <a:t>Request generated is:</a:t>
            </a:r>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pic>
        <p:nvPicPr>
          <p:cNvPr id="6" name="Picture 5">
            <a:extLst>
              <a:ext uri="{FF2B5EF4-FFF2-40B4-BE49-F238E27FC236}">
                <a16:creationId xmlns:a16="http://schemas.microsoft.com/office/drawing/2014/main" id="{637881C0-6001-4EC8-B5BB-F4533A323A03}"/>
              </a:ext>
            </a:extLst>
          </p:cNvPr>
          <p:cNvPicPr>
            <a:picLocks noChangeAspect="1"/>
          </p:cNvPicPr>
          <p:nvPr/>
        </p:nvPicPr>
        <p:blipFill rotWithShape="1">
          <a:blip r:embed="rId3"/>
          <a:srcRect l="34688" t="39630" r="37812" b="49999"/>
          <a:stretch/>
        </p:blipFill>
        <p:spPr>
          <a:xfrm>
            <a:off x="533400" y="2340866"/>
            <a:ext cx="3390900" cy="719282"/>
          </a:xfrm>
          <a:prstGeom prst="rect">
            <a:avLst/>
          </a:prstGeom>
        </p:spPr>
      </p:pic>
      <p:pic>
        <p:nvPicPr>
          <p:cNvPr id="7" name="Picture 6">
            <a:extLst>
              <a:ext uri="{FF2B5EF4-FFF2-40B4-BE49-F238E27FC236}">
                <a16:creationId xmlns:a16="http://schemas.microsoft.com/office/drawing/2014/main" id="{287951D9-75AC-4ED5-9A10-94786BD57045}"/>
              </a:ext>
            </a:extLst>
          </p:cNvPr>
          <p:cNvPicPr>
            <a:picLocks noChangeAspect="1"/>
          </p:cNvPicPr>
          <p:nvPr/>
        </p:nvPicPr>
        <p:blipFill rotWithShape="1">
          <a:blip r:embed="rId4"/>
          <a:srcRect l="34687" t="52778" r="26250" b="37037"/>
          <a:stretch/>
        </p:blipFill>
        <p:spPr>
          <a:xfrm>
            <a:off x="533400" y="3575949"/>
            <a:ext cx="5048250" cy="740410"/>
          </a:xfrm>
          <a:prstGeom prst="rect">
            <a:avLst/>
          </a:prstGeom>
        </p:spPr>
      </p:pic>
      <p:pic>
        <p:nvPicPr>
          <p:cNvPr id="8" name="Picture 7">
            <a:extLst>
              <a:ext uri="{FF2B5EF4-FFF2-40B4-BE49-F238E27FC236}">
                <a16:creationId xmlns:a16="http://schemas.microsoft.com/office/drawing/2014/main" id="{683C9B72-5060-4E67-952E-9CC93C97356A}"/>
              </a:ext>
            </a:extLst>
          </p:cNvPr>
          <p:cNvPicPr>
            <a:picLocks noChangeAspect="1"/>
          </p:cNvPicPr>
          <p:nvPr/>
        </p:nvPicPr>
        <p:blipFill rotWithShape="1">
          <a:blip r:embed="rId4"/>
          <a:srcRect l="35521" t="66330" r="25833" b="32222"/>
          <a:stretch/>
        </p:blipFill>
        <p:spPr>
          <a:xfrm>
            <a:off x="533401" y="5018199"/>
            <a:ext cx="7528932" cy="158719"/>
          </a:xfrm>
          <a:prstGeom prst="rect">
            <a:avLst/>
          </a:prstGeom>
        </p:spPr>
      </p:pic>
    </p:spTree>
    <p:extLst>
      <p:ext uri="{BB962C8B-B14F-4D97-AF65-F5344CB8AC3E}">
        <p14:creationId xmlns:p14="http://schemas.microsoft.com/office/powerpoint/2010/main" val="3900998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75643"/>
            <a:ext cx="8211416" cy="994172"/>
          </a:xfrm>
        </p:spPr>
        <p:txBody>
          <a:bodyPr/>
          <a:lstStyle/>
          <a:p>
            <a:r>
              <a:rPr lang="en-US" dirty="0"/>
              <a:t>Getting Data from User</a:t>
            </a:r>
          </a:p>
        </p:txBody>
      </p:sp>
      <p:sp>
        <p:nvSpPr>
          <p:cNvPr id="3" name="Content Placeholder 2"/>
          <p:cNvSpPr>
            <a:spLocks noGrp="1"/>
          </p:cNvSpPr>
          <p:nvPr>
            <p:ph idx="1"/>
          </p:nvPr>
        </p:nvSpPr>
        <p:spPr>
          <a:xfrm>
            <a:off x="303934" y="1706335"/>
            <a:ext cx="8211416" cy="4176842"/>
          </a:xfrm>
        </p:spPr>
        <p:txBody>
          <a:bodyPr>
            <a:normAutofit/>
          </a:bodyPr>
          <a:lstStyle/>
          <a:p>
            <a:r>
              <a:rPr lang="en-US" sz="1800" dirty="0"/>
              <a:t>The request shown is an HTTP GET request, because the method field in the HTML code specified the get type</a:t>
            </a:r>
          </a:p>
          <a:p>
            <a:r>
              <a:rPr lang="en-US" sz="1800" dirty="0"/>
              <a:t>In GET requests, parameters are attached after the question mark in the URL</a:t>
            </a:r>
          </a:p>
          <a:p>
            <a:r>
              <a:rPr lang="en-US" sz="1800" dirty="0"/>
              <a:t>Each parameter has a name=value pair and are separated by “&amp;”</a:t>
            </a:r>
          </a:p>
          <a:p>
            <a:r>
              <a:rPr lang="en-US" sz="1800" dirty="0"/>
              <a:t>In the case of HTTPS, the format would be similar but the data will be encrypted</a:t>
            </a:r>
          </a:p>
          <a:p>
            <a:r>
              <a:rPr lang="en-US" sz="1800" dirty="0"/>
              <a:t>Once this request reached the target PHP script the parameters inside the HTTP request will be saved to an array $_GET or $_POST. The following example shows a PHP script getting data from a GET request</a:t>
            </a:r>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pic>
        <p:nvPicPr>
          <p:cNvPr id="4" name="Picture 3">
            <a:extLst>
              <a:ext uri="{FF2B5EF4-FFF2-40B4-BE49-F238E27FC236}">
                <a16:creationId xmlns:a16="http://schemas.microsoft.com/office/drawing/2014/main" id="{22095BC2-0026-4C37-B8BF-F909306CF451}"/>
              </a:ext>
            </a:extLst>
          </p:cNvPr>
          <p:cNvPicPr>
            <a:picLocks noChangeAspect="1"/>
          </p:cNvPicPr>
          <p:nvPr/>
        </p:nvPicPr>
        <p:blipFill rotWithShape="1">
          <a:blip r:embed="rId3"/>
          <a:srcRect l="34583" t="71408" r="37188" b="18407"/>
          <a:stretch/>
        </p:blipFill>
        <p:spPr>
          <a:xfrm>
            <a:off x="517054" y="4206766"/>
            <a:ext cx="4898558" cy="994172"/>
          </a:xfrm>
          <a:prstGeom prst="rect">
            <a:avLst/>
          </a:prstGeom>
        </p:spPr>
      </p:pic>
    </p:spTree>
    <p:extLst>
      <p:ext uri="{BB962C8B-B14F-4D97-AF65-F5344CB8AC3E}">
        <p14:creationId xmlns:p14="http://schemas.microsoft.com/office/powerpoint/2010/main" val="3312591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720195"/>
            <a:ext cx="8211416" cy="994172"/>
          </a:xfrm>
        </p:spPr>
        <p:txBody>
          <a:bodyPr/>
          <a:lstStyle/>
          <a:p>
            <a:r>
              <a:rPr lang="en-US" dirty="0"/>
              <a:t>How Web Applications Interact with Database</a:t>
            </a:r>
          </a:p>
        </p:txBody>
      </p:sp>
      <p:sp>
        <p:nvSpPr>
          <p:cNvPr id="3" name="Content Placeholder 2"/>
          <p:cNvSpPr>
            <a:spLocks noGrp="1"/>
          </p:cNvSpPr>
          <p:nvPr>
            <p:ph idx="1"/>
          </p:nvPr>
        </p:nvSpPr>
        <p:spPr>
          <a:xfrm>
            <a:off x="290059" y="1604748"/>
            <a:ext cx="8211416" cy="4176842"/>
          </a:xfrm>
        </p:spPr>
        <p:txBody>
          <a:bodyPr>
            <a:normAutofit/>
          </a:bodyPr>
          <a:lstStyle/>
          <a:p>
            <a:pPr marL="0" indent="0">
              <a:buNone/>
            </a:pPr>
            <a:r>
              <a:rPr lang="en-US" b="1" dirty="0"/>
              <a:t>Connecting to MySQL Database</a:t>
            </a:r>
          </a:p>
          <a:p>
            <a:r>
              <a:rPr lang="en-US" sz="1650" dirty="0"/>
              <a:t>PHP program connects to the database server before conducting query on database using. </a:t>
            </a:r>
          </a:p>
          <a:p>
            <a:r>
              <a:rPr lang="en-US" sz="1650" dirty="0"/>
              <a:t>The code shown below uses new </a:t>
            </a:r>
            <a:r>
              <a:rPr lang="en-US" sz="1650" dirty="0" err="1"/>
              <a:t>mysqli</a:t>
            </a:r>
            <a:r>
              <a:rPr lang="en-US" sz="1650" dirty="0"/>
              <a:t>(…) along with its 4 arguments to create the database connection.</a:t>
            </a:r>
          </a:p>
          <a:p>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grpSp>
        <p:nvGrpSpPr>
          <p:cNvPr id="9" name="Group 8">
            <a:extLst>
              <a:ext uri="{FF2B5EF4-FFF2-40B4-BE49-F238E27FC236}">
                <a16:creationId xmlns:a16="http://schemas.microsoft.com/office/drawing/2014/main" id="{CBCEE490-21BD-4775-85D6-56EAD386BF75}"/>
              </a:ext>
            </a:extLst>
          </p:cNvPr>
          <p:cNvGrpSpPr/>
          <p:nvPr/>
        </p:nvGrpSpPr>
        <p:grpSpPr>
          <a:xfrm>
            <a:off x="1423555" y="2998507"/>
            <a:ext cx="5693711" cy="2659343"/>
            <a:chOff x="876300" y="3987799"/>
            <a:chExt cx="6311900" cy="2764233"/>
          </a:xfrm>
        </p:grpSpPr>
        <p:pic>
          <p:nvPicPr>
            <p:cNvPr id="6" name="Picture 5">
              <a:extLst>
                <a:ext uri="{FF2B5EF4-FFF2-40B4-BE49-F238E27FC236}">
                  <a16:creationId xmlns:a16="http://schemas.microsoft.com/office/drawing/2014/main"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Tree>
    <p:extLst>
      <p:ext uri="{BB962C8B-B14F-4D97-AF65-F5344CB8AC3E}">
        <p14:creationId xmlns:p14="http://schemas.microsoft.com/office/powerpoint/2010/main" val="69951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32048"/>
            <a:ext cx="3275856" cy="1484784"/>
          </a:xfrm>
        </p:spPr>
        <p:txBody>
          <a:bodyPr/>
          <a:lstStyle/>
          <a:p>
            <a:r>
              <a:rPr lang="en-US" sz="4800" dirty="0">
                <a:solidFill>
                  <a:schemeClr val="accent6">
                    <a:lumMod val="40000"/>
                    <a:lumOff val="60000"/>
                  </a:schemeClr>
                </a:solidFill>
              </a:rPr>
              <a:t>Database Security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608988"/>
              </p:ext>
            </p:extLst>
          </p:nvPr>
        </p:nvGraphicFramePr>
        <p:xfrm>
          <a:off x="641276" y="-35768"/>
          <a:ext cx="9155360" cy="658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217167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57251"/>
            <a:ext cx="8211416" cy="994172"/>
          </a:xfrm>
        </p:spPr>
        <p:txBody>
          <a:bodyPr>
            <a:normAutofit/>
          </a:bodyPr>
          <a:lstStyle/>
          <a:p>
            <a:r>
              <a:rPr lang="en-US" sz="3000" dirty="0"/>
              <a:t>How Web Applications Interact with Database</a:t>
            </a:r>
          </a:p>
        </p:txBody>
      </p:sp>
      <p:sp>
        <p:nvSpPr>
          <p:cNvPr id="3" name="Content Placeholder 2"/>
          <p:cNvSpPr>
            <a:spLocks noGrp="1"/>
          </p:cNvSpPr>
          <p:nvPr>
            <p:ph idx="1"/>
          </p:nvPr>
        </p:nvSpPr>
        <p:spPr>
          <a:xfrm>
            <a:off x="303934" y="1777225"/>
            <a:ext cx="8211416" cy="3829727"/>
          </a:xfrm>
        </p:spPr>
        <p:txBody>
          <a:bodyPr>
            <a:normAutofit/>
          </a:bodyPr>
          <a:lstStyle/>
          <a:p>
            <a:r>
              <a:rPr lang="en-US" sz="1500" dirty="0"/>
              <a:t>Construct the query string and then send it to the database for execution.</a:t>
            </a:r>
          </a:p>
          <a:p>
            <a:r>
              <a:rPr lang="en-US" sz="1500" dirty="0"/>
              <a:t>The channel between user and database creates a new attack surface for the database.</a:t>
            </a:r>
          </a:p>
          <a:p>
            <a:pPr marL="0" indent="0">
              <a:buNone/>
            </a:pPr>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pic>
        <p:nvPicPr>
          <p:cNvPr id="5" name="Picture 4">
            <a:extLst>
              <a:ext uri="{FF2B5EF4-FFF2-40B4-BE49-F238E27FC236}">
                <a16:creationId xmlns:a16="http://schemas.microsoft.com/office/drawing/2014/main" id="{72189232-D61E-46D8-9739-7BE267583AFE}"/>
              </a:ext>
            </a:extLst>
          </p:cNvPr>
          <p:cNvPicPr>
            <a:picLocks noChangeAspect="1"/>
          </p:cNvPicPr>
          <p:nvPr/>
        </p:nvPicPr>
        <p:blipFill rotWithShape="1">
          <a:blip r:embed="rId3"/>
          <a:srcRect l="25000" t="34075" r="35833" b="23333"/>
          <a:stretch/>
        </p:blipFill>
        <p:spPr>
          <a:xfrm>
            <a:off x="1368580" y="2433235"/>
            <a:ext cx="5188337" cy="3173717"/>
          </a:xfrm>
          <a:prstGeom prst="rect">
            <a:avLst/>
          </a:prstGeom>
        </p:spPr>
      </p:pic>
    </p:spTree>
    <p:extLst>
      <p:ext uri="{BB962C8B-B14F-4D97-AF65-F5344CB8AC3E}">
        <p14:creationId xmlns:p14="http://schemas.microsoft.com/office/powerpoint/2010/main" val="429235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751" y="857251"/>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345751" y="1851423"/>
            <a:ext cx="8482530" cy="3853925"/>
          </a:xfrm>
        </p:spPr>
        <p:txBody>
          <a:bodyPr>
            <a:normAutofit/>
          </a:bodyPr>
          <a:lstStyle/>
          <a:p>
            <a:r>
              <a:rPr lang="en-US" sz="1800" dirty="0"/>
              <a:t>Everything provided by user will become part of the SQL statement. Is it possible for a user to change the meaning of the SQL statement?</a:t>
            </a:r>
          </a:p>
          <a:p>
            <a:r>
              <a:rPr lang="en-US" sz="1800" dirty="0"/>
              <a:t>The intention of the web app developer by the following is for the user to provide some data for the blank areas.</a:t>
            </a:r>
          </a:p>
          <a:p>
            <a:pPr marL="342900" lvl="1" indent="0">
              <a:buNone/>
            </a:pPr>
            <a:endParaRPr lang="en-US" dirty="0"/>
          </a:p>
          <a:p>
            <a:pPr lvl="1"/>
            <a:endParaRPr lang="en-US" sz="1500" dirty="0"/>
          </a:p>
          <a:p>
            <a:pPr lvl="1"/>
            <a:endParaRPr lang="en-US" sz="1500" dirty="0"/>
          </a:p>
          <a:p>
            <a:pPr marL="342900" lvl="1" indent="0">
              <a:buNone/>
            </a:pPr>
            <a:endParaRPr lang="en-US" sz="1500" dirty="0"/>
          </a:p>
          <a:p>
            <a:r>
              <a:rPr lang="en-US" sz="1800" dirty="0"/>
              <a:t>Assume that a user inputs a random string in the password entry and types “EID5002’#” in the </a:t>
            </a:r>
            <a:r>
              <a:rPr lang="en-US" sz="1800" dirty="0" err="1"/>
              <a:t>eid</a:t>
            </a:r>
            <a:r>
              <a:rPr lang="en-US" sz="1800" dirty="0"/>
              <a:t> entry. The SQL statement will become the following </a:t>
            </a:r>
          </a:p>
        </p:txBody>
      </p:sp>
      <p:pic>
        <p:nvPicPr>
          <p:cNvPr id="4" name="Picture 3">
            <a:extLst>
              <a:ext uri="{FF2B5EF4-FFF2-40B4-BE49-F238E27FC236}">
                <a16:creationId xmlns:a16="http://schemas.microsoft.com/office/drawing/2014/main" id="{558A1627-DC50-4D6C-86DB-F2AADA321AD4}"/>
              </a:ext>
            </a:extLst>
          </p:cNvPr>
          <p:cNvPicPr>
            <a:picLocks noChangeAspect="1"/>
          </p:cNvPicPr>
          <p:nvPr/>
        </p:nvPicPr>
        <p:blipFill rotWithShape="1">
          <a:blip r:embed="rId3"/>
          <a:srcRect l="25104" t="39259" r="35834" b="54259"/>
          <a:stretch/>
        </p:blipFill>
        <p:spPr>
          <a:xfrm>
            <a:off x="487929" y="3216266"/>
            <a:ext cx="7212973" cy="673211"/>
          </a:xfrm>
          <a:prstGeom prst="rect">
            <a:avLst/>
          </a:prstGeom>
        </p:spPr>
      </p:pic>
      <p:pic>
        <p:nvPicPr>
          <p:cNvPr id="6" name="Picture 5">
            <a:extLst>
              <a:ext uri="{FF2B5EF4-FFF2-40B4-BE49-F238E27FC236}">
                <a16:creationId xmlns:a16="http://schemas.microsoft.com/office/drawing/2014/main" id="{805D6FD9-C13E-4643-9652-BB51753AF709}"/>
              </a:ext>
            </a:extLst>
          </p:cNvPr>
          <p:cNvPicPr>
            <a:picLocks noChangeAspect="1"/>
          </p:cNvPicPr>
          <p:nvPr/>
        </p:nvPicPr>
        <p:blipFill rotWithShape="1">
          <a:blip r:embed="rId3"/>
          <a:srcRect l="25104" t="48704" r="36042" b="45000"/>
          <a:stretch/>
        </p:blipFill>
        <p:spPr>
          <a:xfrm>
            <a:off x="487929" y="4883649"/>
            <a:ext cx="7212973" cy="658987"/>
          </a:xfrm>
          <a:prstGeom prst="rect">
            <a:avLst/>
          </a:prstGeom>
        </p:spPr>
      </p:pic>
    </p:spTree>
    <p:extLst>
      <p:ext uri="{BB962C8B-B14F-4D97-AF65-F5344CB8AC3E}">
        <p14:creationId xmlns:p14="http://schemas.microsoft.com/office/powerpoint/2010/main" val="2497015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229" y="857251"/>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378229" y="1823908"/>
            <a:ext cx="7970753" cy="4176842"/>
          </a:xfrm>
        </p:spPr>
        <p:txBody>
          <a:bodyPr>
            <a:normAutofit/>
          </a:bodyPr>
          <a:lstStyle/>
          <a:p>
            <a:pPr>
              <a:spcBef>
                <a:spcPts val="0"/>
              </a:spcBef>
              <a:spcAft>
                <a:spcPts val="450"/>
              </a:spcAft>
            </a:pPr>
            <a:r>
              <a:rPr lang="en-US" sz="1800" dirty="0"/>
              <a:t>Everything from the # sign to the end of line is considered as comment. The SQL statement will be equivalent to the following:</a:t>
            </a:r>
          </a:p>
          <a:p>
            <a:pPr lvl="1">
              <a:spcBef>
                <a:spcPts val="0"/>
              </a:spcBef>
              <a:spcAft>
                <a:spcPts val="450"/>
              </a:spcAft>
            </a:pPr>
            <a:endParaRPr lang="en-US" dirty="0"/>
          </a:p>
          <a:p>
            <a:pPr marL="342900" lvl="1" indent="0">
              <a:spcBef>
                <a:spcPts val="0"/>
              </a:spcBef>
              <a:spcAft>
                <a:spcPts val="450"/>
              </a:spcAft>
              <a:buNone/>
            </a:pPr>
            <a:endParaRPr lang="en-US" dirty="0"/>
          </a:p>
          <a:p>
            <a:pPr>
              <a:spcBef>
                <a:spcPts val="0"/>
              </a:spcBef>
              <a:spcAft>
                <a:spcPts val="450"/>
              </a:spcAft>
            </a:pPr>
            <a:endParaRPr lang="en-US" sz="1800" dirty="0"/>
          </a:p>
          <a:p>
            <a:pPr>
              <a:spcBef>
                <a:spcPts val="0"/>
              </a:spcBef>
              <a:spcAft>
                <a:spcPts val="450"/>
              </a:spcAft>
            </a:pPr>
            <a:r>
              <a:rPr lang="en-US" sz="1800" dirty="0"/>
              <a:t>The above statement will return the name, salary and SSN of the employee whose EID is EID5002 even though the user doesn’t know the employee’s password. This is security breach.</a:t>
            </a:r>
          </a:p>
          <a:p>
            <a:pPr>
              <a:spcBef>
                <a:spcPts val="0"/>
              </a:spcBef>
              <a:spcAft>
                <a:spcPts val="450"/>
              </a:spcAft>
            </a:pPr>
            <a:r>
              <a:rPr lang="en-US" sz="1800" dirty="0"/>
              <a:t>Let’s see if a user can get all the records from the database assuming that we don’t know all the EID’s in the database.</a:t>
            </a:r>
          </a:p>
          <a:p>
            <a:pPr>
              <a:spcBef>
                <a:spcPts val="0"/>
              </a:spcBef>
              <a:spcAft>
                <a:spcPts val="450"/>
              </a:spcAft>
            </a:pPr>
            <a:r>
              <a:rPr lang="en-US" sz="1800" dirty="0"/>
              <a:t>We need to create a predicate for WHERE clause so that it is true for all records. </a:t>
            </a:r>
          </a:p>
        </p:txBody>
      </p:sp>
      <p:pic>
        <p:nvPicPr>
          <p:cNvPr id="5" name="Picture 4">
            <a:extLst>
              <a:ext uri="{FF2B5EF4-FFF2-40B4-BE49-F238E27FC236}">
                <a16:creationId xmlns:a16="http://schemas.microsoft.com/office/drawing/2014/main" id="{440344EF-F84B-4179-8C1C-611A13A061D1}"/>
              </a:ext>
            </a:extLst>
          </p:cNvPr>
          <p:cNvPicPr>
            <a:picLocks noChangeAspect="1"/>
          </p:cNvPicPr>
          <p:nvPr/>
        </p:nvPicPr>
        <p:blipFill rotWithShape="1">
          <a:blip r:embed="rId3"/>
          <a:srcRect l="25104" t="57778" r="36458" b="35740"/>
          <a:stretch/>
        </p:blipFill>
        <p:spPr>
          <a:xfrm>
            <a:off x="594313" y="2502774"/>
            <a:ext cx="6648450" cy="630612"/>
          </a:xfrm>
          <a:prstGeom prst="rect">
            <a:avLst/>
          </a:prstGeom>
        </p:spPr>
      </p:pic>
      <p:grpSp>
        <p:nvGrpSpPr>
          <p:cNvPr id="10" name="Group 9">
            <a:extLst>
              <a:ext uri="{FF2B5EF4-FFF2-40B4-BE49-F238E27FC236}">
                <a16:creationId xmlns:a16="http://schemas.microsoft.com/office/drawing/2014/main" id="{A4842BF9-9B9D-489B-8F7A-3D1EF7AD37FF}"/>
              </a:ext>
            </a:extLst>
          </p:cNvPr>
          <p:cNvGrpSpPr/>
          <p:nvPr/>
        </p:nvGrpSpPr>
        <p:grpSpPr>
          <a:xfrm>
            <a:off x="594313" y="5081208"/>
            <a:ext cx="6648450" cy="630612"/>
            <a:chOff x="1206500" y="5805087"/>
            <a:chExt cx="8864600" cy="840816"/>
          </a:xfrm>
        </p:grpSpPr>
        <p:pic>
          <p:nvPicPr>
            <p:cNvPr id="7" name="Picture 6">
              <a:extLst>
                <a:ext uri="{FF2B5EF4-FFF2-40B4-BE49-F238E27FC236}">
                  <a16:creationId xmlns:a16="http://schemas.microsoft.com/office/drawing/2014/main"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Tree>
    <p:extLst>
      <p:ext uri="{BB962C8B-B14F-4D97-AF65-F5344CB8AC3E}">
        <p14:creationId xmlns:p14="http://schemas.microsoft.com/office/powerpoint/2010/main" val="1444798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38845"/>
            <a:ext cx="8211416" cy="994172"/>
          </a:xfrm>
        </p:spPr>
        <p:txBody>
          <a:bodyPr>
            <a:normAutofit/>
          </a:bodyPr>
          <a:lstStyle/>
          <a:p>
            <a:r>
              <a:rPr lang="en-US" sz="3000" dirty="0"/>
              <a:t>Launching SQL Injection Attacks using </a:t>
            </a:r>
            <a:r>
              <a:rPr lang="en-US" sz="3000" dirty="0" err="1"/>
              <a:t>cURL</a:t>
            </a:r>
            <a:endParaRPr lang="en-US" sz="3000" dirty="0"/>
          </a:p>
        </p:txBody>
      </p:sp>
      <p:sp>
        <p:nvSpPr>
          <p:cNvPr id="3" name="Content Placeholder 2"/>
          <p:cNvSpPr>
            <a:spLocks noGrp="1"/>
          </p:cNvSpPr>
          <p:nvPr>
            <p:ph idx="1"/>
          </p:nvPr>
        </p:nvSpPr>
        <p:spPr>
          <a:xfrm>
            <a:off x="303934" y="1833017"/>
            <a:ext cx="8211416" cy="3790752"/>
          </a:xfrm>
        </p:spPr>
        <p:txBody>
          <a:bodyPr>
            <a:normAutofit/>
          </a:bodyPr>
          <a:lstStyle/>
          <a:p>
            <a:endParaRPr lang="en-US" sz="100" dirty="0"/>
          </a:p>
          <a:p>
            <a:r>
              <a:rPr lang="en-US" sz="1500" dirty="0"/>
              <a:t>More convenient to use a command-line tool to launch attacks.</a:t>
            </a:r>
          </a:p>
          <a:p>
            <a:r>
              <a:rPr lang="en-US" sz="1500" dirty="0"/>
              <a:t>Easier to automate attacks without a graphic user interface.</a:t>
            </a:r>
          </a:p>
          <a:p>
            <a:r>
              <a:rPr lang="en-US" sz="1500" dirty="0"/>
              <a:t>Using </a:t>
            </a:r>
            <a:r>
              <a:rPr lang="en-US" sz="1500" dirty="0" err="1"/>
              <a:t>cURL</a:t>
            </a:r>
            <a:r>
              <a:rPr lang="en-US" sz="1500" dirty="0"/>
              <a:t>, we can send out a form from a command-line, instead of from a web page.</a:t>
            </a:r>
          </a:p>
          <a:p>
            <a:endParaRPr lang="en-US" sz="1500" dirty="0"/>
          </a:p>
          <a:p>
            <a:endParaRPr lang="en-US" sz="100" dirty="0"/>
          </a:p>
          <a:p>
            <a:r>
              <a:rPr lang="en-US" sz="1500" dirty="0"/>
              <a:t>The above command will not work. In an HTTP request, special characters are in the attached data needs to be encoded or they maybe </a:t>
            </a:r>
            <a:r>
              <a:rPr lang="en-US" sz="1500" dirty="0" err="1"/>
              <a:t>mis</a:t>
            </a:r>
            <a:r>
              <a:rPr lang="en-US" sz="1500" dirty="0"/>
              <a:t>-interpreted. </a:t>
            </a:r>
          </a:p>
          <a:p>
            <a:r>
              <a:rPr lang="en-US" sz="1500" dirty="0"/>
              <a:t>In the above URL we need to encode the apostrophe, whitespace and the # sign and the resulting </a:t>
            </a:r>
            <a:r>
              <a:rPr lang="en-US" sz="1500" dirty="0" err="1"/>
              <a:t>cURL</a:t>
            </a:r>
            <a:r>
              <a:rPr lang="en-US" sz="1500" dirty="0"/>
              <a:t> command is as shown below:</a:t>
            </a:r>
          </a:p>
          <a:p>
            <a:pPr marL="0" indent="0">
              <a:buNone/>
            </a:pPr>
            <a:endParaRPr lang="en-US" sz="1500" dirty="0"/>
          </a:p>
        </p:txBody>
      </p:sp>
      <p:pic>
        <p:nvPicPr>
          <p:cNvPr id="4" name="Picture 3">
            <a:extLst>
              <a:ext uri="{FF2B5EF4-FFF2-40B4-BE49-F238E27FC236}">
                <a16:creationId xmlns:a16="http://schemas.microsoft.com/office/drawing/2014/main" id="{27183E71-699B-4565-BCF9-9703DDDC055C}"/>
              </a:ext>
            </a:extLst>
          </p:cNvPr>
          <p:cNvPicPr>
            <a:picLocks noChangeAspect="1"/>
          </p:cNvPicPr>
          <p:nvPr/>
        </p:nvPicPr>
        <p:blipFill rotWithShape="1">
          <a:blip r:embed="rId3"/>
          <a:srcRect l="34479" t="58333" r="25729" b="38148"/>
          <a:stretch/>
        </p:blipFill>
        <p:spPr>
          <a:xfrm>
            <a:off x="514350" y="2782183"/>
            <a:ext cx="7468603" cy="371475"/>
          </a:xfrm>
          <a:prstGeom prst="rect">
            <a:avLst/>
          </a:prstGeom>
        </p:spPr>
      </p:pic>
      <p:pic>
        <p:nvPicPr>
          <p:cNvPr id="6" name="Picture 5">
            <a:extLst>
              <a:ext uri="{FF2B5EF4-FFF2-40B4-BE49-F238E27FC236}">
                <a16:creationId xmlns:a16="http://schemas.microsoft.com/office/drawing/2014/main" id="{8ADBA14A-973E-43ED-8664-6DE6F3D0C07C}"/>
              </a:ext>
            </a:extLst>
          </p:cNvPr>
          <p:cNvPicPr>
            <a:picLocks noChangeAspect="1"/>
          </p:cNvPicPr>
          <p:nvPr/>
        </p:nvPicPr>
        <p:blipFill rotWithShape="1">
          <a:blip r:embed="rId4"/>
          <a:srcRect l="34584" t="64074" r="25937" b="23148"/>
          <a:stretch/>
        </p:blipFill>
        <p:spPr>
          <a:xfrm>
            <a:off x="514350" y="4331551"/>
            <a:ext cx="6532341" cy="1189265"/>
          </a:xfrm>
          <a:prstGeom prst="rect">
            <a:avLst/>
          </a:prstGeom>
        </p:spPr>
      </p:pic>
    </p:spTree>
    <p:extLst>
      <p:ext uri="{BB962C8B-B14F-4D97-AF65-F5344CB8AC3E}">
        <p14:creationId xmlns:p14="http://schemas.microsoft.com/office/powerpoint/2010/main" val="1820981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57251"/>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303934" y="1629382"/>
            <a:ext cx="3934219" cy="4176842"/>
          </a:xfrm>
        </p:spPr>
        <p:txBody>
          <a:bodyPr>
            <a:normAutofit/>
          </a:bodyPr>
          <a:lstStyle/>
          <a:p>
            <a:endParaRPr lang="en-US" sz="100" dirty="0"/>
          </a:p>
          <a:p>
            <a:r>
              <a:rPr lang="en-US" sz="1800" dirty="0"/>
              <a:t>If the statement is UPDATE or INSERT INTO, we will have chance to change the database.</a:t>
            </a:r>
          </a:p>
          <a:p>
            <a:r>
              <a:rPr lang="en-US" sz="1800" dirty="0"/>
              <a:t>Consider the form created for changing passwords. It asks users to fill in three pieces of information, EID, old password and new password.</a:t>
            </a:r>
          </a:p>
          <a:p>
            <a:r>
              <a:rPr lang="en-US" sz="1800" dirty="0"/>
              <a:t>When Submit button is clicked, an HTTP POST request will be sent to the server-side script </a:t>
            </a:r>
            <a:r>
              <a:rPr lang="en-US" sz="1800" dirty="0" err="1">
                <a:latin typeface="Courier New" panose="02070309020205020404" pitchFamily="49" charset="0"/>
                <a:cs typeface="Courier New" panose="02070309020205020404" pitchFamily="49" charset="0"/>
              </a:rPr>
              <a:t>changepasswd.php</a:t>
            </a:r>
            <a:r>
              <a:rPr lang="en-US" sz="1800" dirty="0"/>
              <a:t>, which uses an UPDATE statement to change the user’s password.</a:t>
            </a:r>
            <a:endParaRPr lang="en-US" sz="1500" dirty="0"/>
          </a:p>
          <a:p>
            <a:pPr marL="0" indent="0">
              <a:buNone/>
            </a:pPr>
            <a:endParaRPr lang="en-US" sz="1500" dirty="0"/>
          </a:p>
        </p:txBody>
      </p:sp>
      <p:pic>
        <p:nvPicPr>
          <p:cNvPr id="5" name="Picture 4">
            <a:extLst>
              <a:ext uri="{FF2B5EF4-FFF2-40B4-BE49-F238E27FC236}">
                <a16:creationId xmlns:a16="http://schemas.microsoft.com/office/drawing/2014/main" id="{91433237-2168-4E5E-83DF-B8A3545965E9}"/>
              </a:ext>
            </a:extLst>
          </p:cNvPr>
          <p:cNvPicPr>
            <a:picLocks noChangeAspect="1"/>
          </p:cNvPicPr>
          <p:nvPr/>
        </p:nvPicPr>
        <p:blipFill rotWithShape="1">
          <a:blip r:embed="rId3"/>
          <a:srcRect l="34687" t="56111" r="26251" b="15185"/>
          <a:stretch/>
        </p:blipFill>
        <p:spPr>
          <a:xfrm>
            <a:off x="4238153" y="3123735"/>
            <a:ext cx="4737894" cy="2458844"/>
          </a:xfrm>
          <a:prstGeom prst="rect">
            <a:avLst/>
          </a:prstGeom>
        </p:spPr>
      </p:pic>
      <p:pic>
        <p:nvPicPr>
          <p:cNvPr id="7" name="Picture 6">
            <a:extLst>
              <a:ext uri="{FF2B5EF4-FFF2-40B4-BE49-F238E27FC236}">
                <a16:creationId xmlns:a16="http://schemas.microsoft.com/office/drawing/2014/main" id="{9C52D8BE-5D1E-49F9-97B2-DCAFFF8547D2}"/>
              </a:ext>
            </a:extLst>
          </p:cNvPr>
          <p:cNvPicPr>
            <a:picLocks noChangeAspect="1"/>
          </p:cNvPicPr>
          <p:nvPr/>
        </p:nvPicPr>
        <p:blipFill rotWithShape="1">
          <a:blip r:embed="rId3"/>
          <a:srcRect l="34791" t="39259" r="27083" b="47408"/>
          <a:stretch/>
        </p:blipFill>
        <p:spPr>
          <a:xfrm>
            <a:off x="4238153" y="1770307"/>
            <a:ext cx="4737894" cy="1085799"/>
          </a:xfrm>
          <a:prstGeom prst="rect">
            <a:avLst/>
          </a:prstGeom>
        </p:spPr>
      </p:pic>
    </p:spTree>
    <p:extLst>
      <p:ext uri="{BB962C8B-B14F-4D97-AF65-F5344CB8AC3E}">
        <p14:creationId xmlns:p14="http://schemas.microsoft.com/office/powerpoint/2010/main" val="3121210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34205"/>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303934" y="1685229"/>
            <a:ext cx="8211416" cy="3959824"/>
          </a:xfrm>
        </p:spPr>
        <p:txBody>
          <a:bodyPr>
            <a:normAutofit/>
          </a:bodyPr>
          <a:lstStyle/>
          <a:p>
            <a:endParaRPr lang="en-US" sz="100" dirty="0"/>
          </a:p>
          <a:p>
            <a:r>
              <a:rPr lang="en-US" sz="1500" dirty="0"/>
              <a:t>Let us assume that Alice (EID5000) is not satisfied with the salary she gets. She would like to increase her own salary using the SQL injection vulnerability. She would type her own EID and old password. The following will be typed into the “New Password” box :</a:t>
            </a:r>
          </a:p>
          <a:p>
            <a:endParaRPr lang="en-US" sz="1500" dirty="0"/>
          </a:p>
          <a:p>
            <a:endParaRPr lang="en-US" sz="1500" dirty="0"/>
          </a:p>
          <a:p>
            <a:r>
              <a:rPr lang="en-US" sz="1500" dirty="0"/>
              <a:t>By typing the above string in “New Password” box, we get the UPDATE statement to set one more attribute for us, the salary attribute. The SQL statement will now look as follows.</a:t>
            </a:r>
          </a:p>
          <a:p>
            <a:endParaRPr lang="en-US" dirty="0"/>
          </a:p>
          <a:p>
            <a:pPr marL="0" indent="0">
              <a:buNone/>
            </a:pPr>
            <a:endParaRPr lang="en-US" sz="1500" dirty="0"/>
          </a:p>
          <a:p>
            <a:r>
              <a:rPr lang="en-US" sz="15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id="{044361F0-408D-4955-BFC9-1BCDDF78AAF3}"/>
              </a:ext>
            </a:extLst>
          </p:cNvPr>
          <p:cNvPicPr>
            <a:picLocks noChangeAspect="1"/>
          </p:cNvPicPr>
          <p:nvPr/>
        </p:nvPicPr>
        <p:blipFill rotWithShape="1">
          <a:blip r:embed="rId3"/>
          <a:srcRect l="34895" t="21110" r="26250" b="74260"/>
          <a:stretch/>
        </p:blipFill>
        <p:spPr>
          <a:xfrm>
            <a:off x="552450" y="2542267"/>
            <a:ext cx="6055073" cy="405837"/>
          </a:xfrm>
          <a:prstGeom prst="rect">
            <a:avLst/>
          </a:prstGeom>
        </p:spPr>
      </p:pic>
      <p:pic>
        <p:nvPicPr>
          <p:cNvPr id="6" name="Picture 5">
            <a:extLst>
              <a:ext uri="{FF2B5EF4-FFF2-40B4-BE49-F238E27FC236}">
                <a16:creationId xmlns:a16="http://schemas.microsoft.com/office/drawing/2014/main" id="{7C2F9A8A-6E42-4F85-A4AC-1500439F5C1C}"/>
              </a:ext>
            </a:extLst>
          </p:cNvPr>
          <p:cNvPicPr>
            <a:picLocks noChangeAspect="1"/>
          </p:cNvPicPr>
          <p:nvPr/>
        </p:nvPicPr>
        <p:blipFill rotWithShape="1">
          <a:blip r:embed="rId4"/>
          <a:srcRect l="34791" t="28704" r="32292" b="64815"/>
          <a:stretch/>
        </p:blipFill>
        <p:spPr>
          <a:xfrm>
            <a:off x="552450" y="3592337"/>
            <a:ext cx="5844290" cy="647310"/>
          </a:xfrm>
          <a:prstGeom prst="rect">
            <a:avLst/>
          </a:prstGeom>
        </p:spPr>
      </p:pic>
      <p:pic>
        <p:nvPicPr>
          <p:cNvPr id="8" name="Picture 7">
            <a:extLst>
              <a:ext uri="{FF2B5EF4-FFF2-40B4-BE49-F238E27FC236}">
                <a16:creationId xmlns:a16="http://schemas.microsoft.com/office/drawing/2014/main" id="{319ABE9E-4902-43D0-99CC-6E0308CBF726}"/>
              </a:ext>
            </a:extLst>
          </p:cNvPr>
          <p:cNvPicPr>
            <a:picLocks noChangeAspect="1"/>
          </p:cNvPicPr>
          <p:nvPr/>
        </p:nvPicPr>
        <p:blipFill rotWithShape="1">
          <a:blip r:embed="rId5"/>
          <a:srcRect l="35104" t="37827" r="26250" b="51297"/>
          <a:stretch/>
        </p:blipFill>
        <p:spPr>
          <a:xfrm>
            <a:off x="552450" y="4793321"/>
            <a:ext cx="5831072" cy="923074"/>
          </a:xfrm>
          <a:prstGeom prst="rect">
            <a:avLst/>
          </a:prstGeom>
        </p:spPr>
      </p:pic>
    </p:spTree>
    <p:extLst>
      <p:ext uri="{BB962C8B-B14F-4D97-AF65-F5344CB8AC3E}">
        <p14:creationId xmlns:p14="http://schemas.microsoft.com/office/powerpoint/2010/main" val="4197439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5725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303934" y="1669790"/>
            <a:ext cx="8211416" cy="4618265"/>
          </a:xfrm>
        </p:spPr>
        <p:txBody>
          <a:bodyPr>
            <a:normAutofit/>
          </a:bodyPr>
          <a:lstStyle/>
          <a:p>
            <a:endParaRPr lang="en-US" sz="100" dirty="0"/>
          </a:p>
          <a:p>
            <a:r>
              <a:rPr lang="en-US" sz="1650" dirty="0"/>
              <a:t>Damages that can be caused are bounded because we cannot change everything in the existing SQL statement.</a:t>
            </a:r>
          </a:p>
          <a:p>
            <a:r>
              <a:rPr lang="en-US" sz="1650" dirty="0"/>
              <a:t>It will be more dangerous if we can cause the database to execute an arbitrary SQL statement.</a:t>
            </a:r>
          </a:p>
          <a:p>
            <a:r>
              <a:rPr lang="en-US" sz="1650" dirty="0"/>
              <a:t>To append a new SQL statement “DROP DATABASE </a:t>
            </a:r>
            <a:r>
              <a:rPr lang="en-US" sz="1650" dirty="0" err="1"/>
              <a:t>dbtest</a:t>
            </a:r>
            <a:r>
              <a:rPr lang="en-US" sz="1650" dirty="0"/>
              <a:t>” to the existing SQL statement to delete the entire </a:t>
            </a:r>
            <a:r>
              <a:rPr lang="en-US" sz="1650" dirty="0" err="1"/>
              <a:t>dbtest</a:t>
            </a:r>
            <a:r>
              <a:rPr lang="en-US" sz="1650" dirty="0"/>
              <a:t> database, we can type the following in the EID box</a:t>
            </a:r>
          </a:p>
          <a:p>
            <a:pPr marL="0" indent="0">
              <a:buNone/>
            </a:pPr>
            <a:endParaRPr lang="en-US" sz="1650" dirty="0"/>
          </a:p>
          <a:p>
            <a:r>
              <a:rPr lang="en-US" sz="1650" dirty="0"/>
              <a:t>The resulting SQL statement is equivalent to the following, where we have successfully appended a new SQL statement to the existing SQL statement string.</a:t>
            </a:r>
          </a:p>
          <a:p>
            <a:endParaRPr lang="en-US" sz="1650" dirty="0"/>
          </a:p>
          <a:p>
            <a:pPr marL="0" indent="0">
              <a:buNone/>
            </a:pPr>
            <a:endParaRPr lang="en-US" sz="1650" dirty="0"/>
          </a:p>
          <a:p>
            <a:r>
              <a:rPr lang="en-US" sz="1650" dirty="0"/>
              <a:t>The above attack doesn’t work against MySQL, because in PHP’s </a:t>
            </a:r>
            <a:r>
              <a:rPr lang="en-US" sz="1650" dirty="0" err="1"/>
              <a:t>mysqli</a:t>
            </a:r>
            <a:r>
              <a:rPr lang="en-US" sz="1650" dirty="0"/>
              <a:t> extension, the </a:t>
            </a:r>
            <a:r>
              <a:rPr lang="en-US" sz="1650" dirty="0" err="1"/>
              <a:t>mysqli</a:t>
            </a:r>
            <a:r>
              <a:rPr lang="en-US" sz="1650" dirty="0"/>
              <a:t>::query() API doesn’t allow multiple queries to run in the database server.</a:t>
            </a:r>
          </a:p>
          <a:p>
            <a:pPr marL="0" indent="0">
              <a:buNone/>
            </a:pPr>
            <a:r>
              <a:rPr lang="en-US" sz="1350" dirty="0"/>
              <a:t> </a:t>
            </a:r>
          </a:p>
          <a:p>
            <a:endParaRPr lang="en-US" sz="1350" dirty="0"/>
          </a:p>
          <a:p>
            <a:endParaRPr lang="en-US" sz="1350" dirty="0"/>
          </a:p>
          <a:p>
            <a:endParaRPr lang="en-US" sz="1350" dirty="0"/>
          </a:p>
          <a:p>
            <a:endParaRPr lang="en-US" sz="1350" dirty="0"/>
          </a:p>
        </p:txBody>
      </p:sp>
      <p:pic>
        <p:nvPicPr>
          <p:cNvPr id="5" name="Picture 4">
            <a:extLst>
              <a:ext uri="{FF2B5EF4-FFF2-40B4-BE49-F238E27FC236}">
                <a16:creationId xmlns:a16="http://schemas.microsoft.com/office/drawing/2014/main" id="{27931329-6E56-4A3B-A6FD-BA62642EF381}"/>
              </a:ext>
            </a:extLst>
          </p:cNvPr>
          <p:cNvPicPr>
            <a:picLocks noChangeAspect="1"/>
          </p:cNvPicPr>
          <p:nvPr/>
        </p:nvPicPr>
        <p:blipFill rotWithShape="1">
          <a:blip r:embed="rId3"/>
          <a:srcRect l="25521" t="70370" r="36042" b="25421"/>
          <a:stretch/>
        </p:blipFill>
        <p:spPr>
          <a:xfrm>
            <a:off x="503431" y="3402516"/>
            <a:ext cx="4639437" cy="285750"/>
          </a:xfrm>
          <a:prstGeom prst="rect">
            <a:avLst/>
          </a:prstGeom>
        </p:spPr>
      </p:pic>
      <p:pic>
        <p:nvPicPr>
          <p:cNvPr id="7" name="Picture 6">
            <a:extLst>
              <a:ext uri="{FF2B5EF4-FFF2-40B4-BE49-F238E27FC236}">
                <a16:creationId xmlns:a16="http://schemas.microsoft.com/office/drawing/2014/main" id="{223658F4-8688-4C78-9BF3-EA37CE80CC0E}"/>
              </a:ext>
            </a:extLst>
          </p:cNvPr>
          <p:cNvPicPr>
            <a:picLocks noChangeAspect="1"/>
          </p:cNvPicPr>
          <p:nvPr/>
        </p:nvPicPr>
        <p:blipFill rotWithShape="1">
          <a:blip r:embed="rId3"/>
          <a:srcRect l="25729" t="78148" r="41250" b="14815"/>
          <a:stretch/>
        </p:blipFill>
        <p:spPr>
          <a:xfrm>
            <a:off x="503431" y="4314729"/>
            <a:ext cx="4639437" cy="556147"/>
          </a:xfrm>
          <a:prstGeom prst="rect">
            <a:avLst/>
          </a:prstGeom>
        </p:spPr>
      </p:pic>
    </p:spTree>
    <p:extLst>
      <p:ext uri="{BB962C8B-B14F-4D97-AF65-F5344CB8AC3E}">
        <p14:creationId xmlns:p14="http://schemas.microsoft.com/office/powerpoint/2010/main" val="142482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94974"/>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303933" y="1763020"/>
            <a:ext cx="8211416" cy="4322990"/>
          </a:xfrm>
        </p:spPr>
        <p:txBody>
          <a:bodyPr>
            <a:noAutofit/>
          </a:bodyPr>
          <a:lstStyle/>
          <a:p>
            <a:r>
              <a:rPr lang="en-US" sz="1500" dirty="0"/>
              <a:t>The code below tries to execute two SQL statements using the $</a:t>
            </a:r>
            <a:r>
              <a:rPr lang="en-US" sz="1500" dirty="0" err="1"/>
              <a:t>mysqli</a:t>
            </a:r>
            <a:r>
              <a:rPr lang="en-US" sz="1500" dirty="0"/>
              <a:t>-&gt;query() API</a:t>
            </a:r>
          </a:p>
          <a:p>
            <a:endParaRPr lang="en-US" sz="1500" dirty="0"/>
          </a:p>
          <a:p>
            <a:pPr marL="0" indent="0">
              <a:buNone/>
            </a:pPr>
            <a:endParaRPr lang="en-US" sz="1500" dirty="0"/>
          </a:p>
          <a:p>
            <a:pPr marL="0" indent="0">
              <a:buNone/>
            </a:pPr>
            <a:endParaRPr lang="en-US" sz="1500" dirty="0"/>
          </a:p>
          <a:p>
            <a:endParaRPr lang="en-US" sz="1500" dirty="0"/>
          </a:p>
          <a:p>
            <a:endParaRPr lang="en-US" sz="1500" dirty="0"/>
          </a:p>
          <a:p>
            <a:pPr marL="0" indent="0">
              <a:buNone/>
            </a:pPr>
            <a:endParaRPr lang="en-US" sz="1500" dirty="0"/>
          </a:p>
          <a:p>
            <a:r>
              <a:rPr lang="en-US" sz="1500" dirty="0"/>
              <a:t>When we run the code, we get the following error message:</a:t>
            </a:r>
          </a:p>
          <a:p>
            <a:pPr marL="0" indent="0">
              <a:buNone/>
            </a:pPr>
            <a:endParaRPr lang="en-US" sz="1500" dirty="0"/>
          </a:p>
          <a:p>
            <a:pPr marL="0" indent="0">
              <a:buNone/>
            </a:pPr>
            <a:endParaRPr lang="en-US" sz="1500" dirty="0"/>
          </a:p>
          <a:p>
            <a:pPr marL="0" indent="0">
              <a:buNone/>
            </a:pPr>
            <a:endParaRPr lang="en-US" sz="1500" dirty="0"/>
          </a:p>
          <a:p>
            <a:r>
              <a:rPr lang="en-US" sz="1500" dirty="0"/>
              <a:t>If we do want to run multiple SQL statements, we can use $</a:t>
            </a:r>
            <a:r>
              <a:rPr lang="en-US" sz="1500" dirty="0" err="1"/>
              <a:t>mysqli</a:t>
            </a:r>
            <a:r>
              <a:rPr lang="en-US" sz="1500" dirty="0"/>
              <a:t> -&gt; </a:t>
            </a:r>
            <a:r>
              <a:rPr lang="en-US" sz="1500" dirty="0" err="1"/>
              <a:t>multi_query</a:t>
            </a:r>
            <a:r>
              <a:rPr lang="en-US" sz="1500" dirty="0"/>
              <a:t>(). [not recommended]</a:t>
            </a:r>
          </a:p>
          <a:p>
            <a:endParaRPr lang="en-US" sz="1500" dirty="0"/>
          </a:p>
          <a:p>
            <a:endParaRPr lang="en-US" sz="1500" dirty="0"/>
          </a:p>
        </p:txBody>
      </p:sp>
      <p:pic>
        <p:nvPicPr>
          <p:cNvPr id="4" name="Picture 3">
            <a:extLst>
              <a:ext uri="{FF2B5EF4-FFF2-40B4-BE49-F238E27FC236}">
                <a16:creationId xmlns:a16="http://schemas.microsoft.com/office/drawing/2014/main" id="{8A1B15FE-BF86-4B8D-A1B6-6B9D4E69986D}"/>
              </a:ext>
            </a:extLst>
          </p:cNvPr>
          <p:cNvPicPr>
            <a:picLocks noChangeAspect="1"/>
          </p:cNvPicPr>
          <p:nvPr/>
        </p:nvPicPr>
        <p:blipFill rotWithShape="1">
          <a:blip r:embed="rId3"/>
          <a:srcRect l="25000" t="37222" r="36770" b="43449"/>
          <a:stretch/>
        </p:blipFill>
        <p:spPr>
          <a:xfrm>
            <a:off x="550363" y="2106674"/>
            <a:ext cx="6027704" cy="1685925"/>
          </a:xfrm>
          <a:prstGeom prst="rect">
            <a:avLst/>
          </a:prstGeom>
        </p:spPr>
      </p:pic>
      <p:pic>
        <p:nvPicPr>
          <p:cNvPr id="6" name="Picture 5">
            <a:extLst>
              <a:ext uri="{FF2B5EF4-FFF2-40B4-BE49-F238E27FC236}">
                <a16:creationId xmlns:a16="http://schemas.microsoft.com/office/drawing/2014/main" id="{A2AE220C-45E0-42FF-96D0-30A6964693CC}"/>
              </a:ext>
            </a:extLst>
          </p:cNvPr>
          <p:cNvPicPr>
            <a:picLocks noChangeAspect="1"/>
          </p:cNvPicPr>
          <p:nvPr/>
        </p:nvPicPr>
        <p:blipFill rotWithShape="1">
          <a:blip r:embed="rId3"/>
          <a:srcRect l="25000" t="58889" r="36146" b="32778"/>
          <a:stretch/>
        </p:blipFill>
        <p:spPr>
          <a:xfrm>
            <a:off x="550361" y="4212101"/>
            <a:ext cx="6027705" cy="727203"/>
          </a:xfrm>
          <a:prstGeom prst="rect">
            <a:avLst/>
          </a:prstGeom>
        </p:spPr>
      </p:pic>
    </p:spTree>
    <p:extLst>
      <p:ext uri="{BB962C8B-B14F-4D97-AF65-F5344CB8AC3E}">
        <p14:creationId xmlns:p14="http://schemas.microsoft.com/office/powerpoint/2010/main" val="3196965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57251"/>
            <a:ext cx="8211416" cy="994172"/>
          </a:xfrm>
        </p:spPr>
        <p:txBody>
          <a:bodyPr>
            <a:normAutofit/>
          </a:bodyPr>
          <a:lstStyle/>
          <a:p>
            <a:r>
              <a:rPr lang="en-US" sz="3000" dirty="0"/>
              <a:t>The Fundamental Cause</a:t>
            </a:r>
          </a:p>
        </p:txBody>
      </p:sp>
      <p:sp>
        <p:nvSpPr>
          <p:cNvPr id="3" name="Content Placeholder 2"/>
          <p:cNvSpPr>
            <a:spLocks noGrp="1"/>
          </p:cNvSpPr>
          <p:nvPr>
            <p:ph idx="1"/>
          </p:nvPr>
        </p:nvSpPr>
        <p:spPr>
          <a:xfrm>
            <a:off x="6674005" y="1974757"/>
            <a:ext cx="2241395" cy="2891220"/>
          </a:xfrm>
        </p:spPr>
        <p:txBody>
          <a:bodyPr>
            <a:normAutofit/>
          </a:bodyPr>
          <a:lstStyle/>
          <a:p>
            <a:pPr marL="0" indent="0">
              <a:buNone/>
            </a:pPr>
            <a:r>
              <a:rPr lang="en-US" sz="1800" b="1" dirty="0"/>
              <a:t>Mixing data and code </a:t>
            </a:r>
            <a:r>
              <a:rPr lang="en-US" sz="1800" dirty="0"/>
              <a:t>together is the cause of several types of vulnerabilities and attacks including SQL Injection attack, XSS attack, attacks on the system() function and format string attacks.</a:t>
            </a:r>
          </a:p>
          <a:p>
            <a:pPr marL="0" indent="0">
              <a:buNone/>
            </a:pPr>
            <a:endParaRPr lang="en-US" sz="135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279571" y="1700360"/>
            <a:ext cx="6227893" cy="4130500"/>
          </a:xfrm>
          <a:prstGeom prst="rect">
            <a:avLst/>
          </a:prstGeom>
        </p:spPr>
      </p:pic>
    </p:spTree>
    <p:extLst>
      <p:ext uri="{BB962C8B-B14F-4D97-AF65-F5344CB8AC3E}">
        <p14:creationId xmlns:p14="http://schemas.microsoft.com/office/powerpoint/2010/main" val="3468930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457200" y="1600200"/>
            <a:ext cx="8229600" cy="1600200"/>
          </a:xfrm>
        </p:spPr>
        <p:txBody>
          <a:bodyPr>
            <a:normAutofit fontScale="92500" lnSpcReduction="20000"/>
          </a:bodyPr>
          <a:lstStyle/>
          <a:p>
            <a:pPr>
              <a:buClr>
                <a:schemeClr val="accent6">
                  <a:lumMod val="60000"/>
                  <a:lumOff val="40000"/>
                </a:schemeClr>
              </a:buClr>
            </a:pPr>
            <a:r>
              <a:rPr lang="en-US" dirty="0"/>
              <a:t>Uses the same communication channel for injecting SQL code and retrieving results</a:t>
            </a:r>
          </a:p>
          <a:p>
            <a:pPr marL="342900" lvl="1" indent="-342900">
              <a:buClr>
                <a:schemeClr val="accent6">
                  <a:lumMod val="60000"/>
                  <a:lumOff val="40000"/>
                </a:schemeClr>
              </a:buClr>
              <a:buFont typeface="Arial" pitchFamily="34" charset="0"/>
              <a:buChar char="•"/>
            </a:pPr>
            <a:r>
              <a:rPr lang="en-US" sz="2400" dirty="0"/>
              <a:t>The retrieved data are presented directly in application Web page</a:t>
            </a:r>
          </a:p>
          <a:p>
            <a:pPr marL="342900" lvl="1" indent="-342900">
              <a:buClr>
                <a:schemeClr val="accent6">
                  <a:lumMod val="60000"/>
                  <a:lumOff val="40000"/>
                </a:schemeClr>
              </a:buClr>
              <a:buFont typeface="Arial" pitchFamily="34" charset="0"/>
              <a:buChar char="•"/>
            </a:pPr>
            <a:r>
              <a:rPr lang="en-US" sz="2400" dirty="0"/>
              <a:t>Include:</a:t>
            </a:r>
          </a:p>
          <a:p>
            <a:pPr marL="1200150" lvl="3" indent="-342900"/>
            <a:endParaRPr lang="en-US" sz="2000" dirty="0"/>
          </a:p>
        </p:txBody>
      </p:sp>
      <p:graphicFrame>
        <p:nvGraphicFramePr>
          <p:cNvPr id="4" name="Diagram 3"/>
          <p:cNvGraphicFramePr/>
          <p:nvPr>
            <p:extLst>
              <p:ext uri="{D42A27DB-BD31-4B8C-83A1-F6EECF244321}">
                <p14:modId xmlns:p14="http://schemas.microsoft.com/office/powerpoint/2010/main" val="1969217571"/>
              </p:ext>
            </p:extLst>
          </p:nvPr>
        </p:nvGraphicFramePr>
        <p:xfrm>
          <a:off x="762000" y="3352800"/>
          <a:ext cx="7924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442873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eaLnBrk="1" fontAlgn="auto" hangingPunct="1">
              <a:spcAft>
                <a:spcPts val="0"/>
              </a:spcAft>
              <a:defRPr/>
            </a:pPr>
            <a:r>
              <a:rPr lang="en-US" sz="6000" dirty="0">
                <a:solidFill>
                  <a:schemeClr val="accent6">
                    <a:lumMod val="40000"/>
                    <a:lumOff val="60000"/>
                  </a:schemeClr>
                </a:solidFill>
              </a:rPr>
              <a:t>Databases</a:t>
            </a:r>
          </a:p>
        </p:txBody>
      </p:sp>
      <p:sp>
        <p:nvSpPr>
          <p:cNvPr id="3" name="Content Placeholder 2"/>
          <p:cNvSpPr>
            <a:spLocks noGrp="1"/>
          </p:cNvSpPr>
          <p:nvPr>
            <p:ph idx="1"/>
          </p:nvPr>
        </p:nvSpPr>
        <p:spPr>
          <a:xfrm>
            <a:off x="152400" y="1556792"/>
            <a:ext cx="4648200" cy="5040560"/>
          </a:xfrm>
        </p:spPr>
        <p:txBody>
          <a:bodyPr>
            <a:normAutofit fontScale="92500" lnSpcReduction="20000"/>
          </a:bodyPr>
          <a:lstStyle/>
          <a:p>
            <a:pPr eaLnBrk="1" fontAlgn="auto" hangingPunct="1">
              <a:spcAft>
                <a:spcPts val="0"/>
              </a:spcAft>
              <a:buClr>
                <a:schemeClr val="accent6">
                  <a:lumMod val="40000"/>
                  <a:lumOff val="60000"/>
                </a:schemeClr>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an sometimes contain sensitive data that needs to be secured</a:t>
            </a: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a:t>Q</a:t>
            </a:r>
            <a:r>
              <a:rPr lang="en-US" sz="2400" dirty="0">
                <a:ea typeface="+mn-ea"/>
              </a:rPr>
              <a:t>uery language</a:t>
            </a:r>
          </a:p>
          <a:p>
            <a:pPr lvl="2" eaLnBrk="1" fontAlgn="auto" hangingPunct="1">
              <a:spcBef>
                <a:spcPts val="0"/>
              </a:spcBef>
              <a:spcAft>
                <a:spcPts val="0"/>
              </a:spcAft>
              <a:buClr>
                <a:schemeClr val="accent6">
                  <a:lumMod val="40000"/>
                  <a:lumOff val="60000"/>
                </a:schemeClr>
              </a:buClr>
              <a:buSzPct val="70000"/>
              <a:buFont typeface="Wingdings" pitchFamily="2" charset="2"/>
              <a:buChar char=""/>
              <a:defRPr/>
            </a:pPr>
            <a:r>
              <a:rPr lang="en-US" sz="2054" dirty="0"/>
              <a:t>P</a:t>
            </a:r>
            <a:r>
              <a:rPr lang="en-US" sz="2054" dirty="0">
                <a:ea typeface="+mn-ea"/>
              </a:rPr>
              <a:t>rovides a uniform interface to the database for users and applications</a:t>
            </a: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graphicFrame>
        <p:nvGraphicFramePr>
          <p:cNvPr id="5" name="Diagram 4"/>
          <p:cNvGraphicFramePr/>
          <p:nvPr>
            <p:extLst>
              <p:ext uri="{D42A27DB-BD31-4B8C-83A1-F6EECF244321}">
                <p14:modId xmlns:p14="http://schemas.microsoft.com/office/powerpoint/2010/main" val="1698761132"/>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467544" y="1412776"/>
            <a:ext cx="8229600" cy="5174035"/>
          </a:xfrm>
        </p:spPr>
        <p:txBody>
          <a:bodyPr>
            <a:normAutofit lnSpcReduction="10000"/>
          </a:bodyPr>
          <a:lstStyle/>
          <a:p>
            <a:pPr>
              <a:buClr>
                <a:schemeClr val="accent6">
                  <a:lumMod val="60000"/>
                  <a:lumOff val="40000"/>
                </a:schemeClr>
              </a:buClr>
            </a:pPr>
            <a:r>
              <a:rPr lang="en-US" dirty="0"/>
              <a:t>There is no actual transfer of data, but the attacker is able to reconstruct the information by sending particular requests and observing the resulting behavior of the Website/database server</a:t>
            </a:r>
          </a:p>
          <a:p>
            <a:pPr>
              <a:buClr>
                <a:schemeClr val="accent6">
                  <a:lumMod val="60000"/>
                  <a:lumOff val="40000"/>
                </a:schemeClr>
              </a:buClr>
            </a:pPr>
            <a:r>
              <a:rPr lang="en-US" dirty="0"/>
              <a:t>Include:</a:t>
            </a:r>
          </a:p>
          <a:p>
            <a:pPr lvl="1">
              <a:buClr>
                <a:schemeClr val="accent6">
                  <a:lumMod val="60000"/>
                  <a:lumOff val="40000"/>
                </a:schemeClr>
              </a:buClr>
            </a:pPr>
            <a:r>
              <a:rPr lang="en-US" sz="2200" dirty="0"/>
              <a:t>Illegal/logically incorrect queries</a:t>
            </a:r>
          </a:p>
          <a:p>
            <a:pPr lvl="2">
              <a:buClr>
                <a:schemeClr val="accent6">
                  <a:lumMod val="60000"/>
                  <a:lumOff val="40000"/>
                </a:schemeClr>
              </a:buClr>
            </a:pPr>
            <a:r>
              <a:rPr lang="en-US" sz="1900" dirty="0"/>
              <a:t>This attack lets an attacker gather important information about the type and structure of the backend database of a Web application</a:t>
            </a:r>
          </a:p>
          <a:p>
            <a:pPr lvl="2">
              <a:buClr>
                <a:schemeClr val="accent6">
                  <a:lumMod val="60000"/>
                  <a:lumOff val="40000"/>
                </a:schemeClr>
              </a:buClr>
            </a:pPr>
            <a:r>
              <a:rPr lang="en-US" sz="1900" dirty="0"/>
              <a:t>The attack is considered a preliminary, information-gathering step for other attacks</a:t>
            </a:r>
          </a:p>
          <a:p>
            <a:pPr lvl="1">
              <a:buClr>
                <a:schemeClr val="accent6">
                  <a:lumMod val="60000"/>
                  <a:lumOff val="40000"/>
                </a:schemeClr>
              </a:buClr>
            </a:pPr>
            <a:r>
              <a:rPr lang="en-US" sz="2200" dirty="0"/>
              <a:t>Blind SQL injection</a:t>
            </a:r>
          </a:p>
          <a:p>
            <a:pPr lvl="2">
              <a:buClr>
                <a:schemeClr val="accent6">
                  <a:lumMod val="60000"/>
                  <a:lumOff val="40000"/>
                </a:schemeClr>
              </a:buClr>
            </a:pPr>
            <a:r>
              <a:rPr lang="en-US" sz="1900" dirty="0"/>
              <a:t>Allows attackers to infer the data present in a database system even when the system is sufficiently secure to not display any erroneous information back to the attacker</a:t>
            </a:r>
          </a:p>
        </p:txBody>
      </p:sp>
    </p:spTree>
    <p:extLst>
      <p:ext uri="{BB962C8B-B14F-4D97-AF65-F5344CB8AC3E}">
        <p14:creationId xmlns:p14="http://schemas.microsoft.com/office/powerpoint/2010/main" val="133546063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p>
        </p:txBody>
      </p:sp>
      <p:sp>
        <p:nvSpPr>
          <p:cNvPr id="3" name="Content Placeholder 2"/>
          <p:cNvSpPr>
            <a:spLocks noGrp="1"/>
          </p:cNvSpPr>
          <p:nvPr>
            <p:ph idx="1"/>
          </p:nvPr>
        </p:nvSpPr>
        <p:spPr>
          <a:xfrm>
            <a:off x="457200" y="2204864"/>
            <a:ext cx="8229600" cy="3921299"/>
          </a:xfrm>
        </p:spPr>
        <p:txBody>
          <a:bodyPr/>
          <a:lstStyle/>
          <a:p>
            <a:r>
              <a:rPr lang="en-US" dirty="0"/>
              <a:t>Data are retrieved using a different channel</a:t>
            </a:r>
          </a:p>
          <a:p>
            <a:endParaRPr lang="en-US" dirty="0"/>
          </a:p>
          <a:p>
            <a:r>
              <a:rPr lang="en-US" dirty="0"/>
              <a:t>This can be used when there are limitations on information retrieval, but outbound connectivity from the database server is lax</a:t>
            </a:r>
          </a:p>
        </p:txBody>
      </p:sp>
    </p:spTree>
    <p:extLst>
      <p:ext uri="{BB962C8B-B14F-4D97-AF65-F5344CB8AC3E}">
        <p14:creationId xmlns:p14="http://schemas.microsoft.com/office/powerpoint/2010/main" val="303909251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16241085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36365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57251"/>
            <a:ext cx="8211416" cy="994172"/>
          </a:xfrm>
        </p:spPr>
        <p:txBody>
          <a:bodyPr>
            <a:normAutofit/>
          </a:bodyPr>
          <a:lstStyle/>
          <a:p>
            <a:r>
              <a:rPr lang="en-US" sz="3000" dirty="0"/>
              <a:t>Countermeasures: Filtering and Encoding Data</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303934" y="1669790"/>
            <a:ext cx="8735292" cy="43229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Before mixing user-provided data with code, inspect the data. Filter out any character that may be interpreted as code.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Special characters are commonly used in SQL Injection attacks. To get rid of them, encode them.</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Encoding a special character tells parser to treat the encoded character as data and not as code. This can be seen in the following example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PHP’s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mysqli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extension has a built-in method called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mysqli</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real_escape_string</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It can be used to encode the characters that have special meanings in SQL. The following code snippet shows how to use this API.</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907F8B3-4B2F-458D-8A36-E489A04ECA14}"/>
              </a:ext>
            </a:extLst>
          </p:cNvPr>
          <p:cNvPicPr>
            <a:picLocks noChangeAspect="1"/>
          </p:cNvPicPr>
          <p:nvPr/>
        </p:nvPicPr>
        <p:blipFill rotWithShape="1">
          <a:blip r:embed="rId3"/>
          <a:srcRect l="34375" t="16494" r="38021" b="79146"/>
          <a:stretch/>
        </p:blipFill>
        <p:spPr>
          <a:xfrm>
            <a:off x="494866" y="2989248"/>
            <a:ext cx="4878130" cy="433388"/>
          </a:xfrm>
          <a:prstGeom prst="rect">
            <a:avLst/>
          </a:prstGeom>
        </p:spPr>
      </p:pic>
      <p:pic>
        <p:nvPicPr>
          <p:cNvPr id="4" name="Picture 3">
            <a:extLst>
              <a:ext uri="{FF2B5EF4-FFF2-40B4-BE49-F238E27FC236}">
                <a16:creationId xmlns:a16="http://schemas.microsoft.com/office/drawing/2014/main" id="{8475DD54-6A6D-424F-BDF6-63078098CA4D}"/>
              </a:ext>
            </a:extLst>
          </p:cNvPr>
          <p:cNvPicPr>
            <a:picLocks noChangeAspect="1"/>
          </p:cNvPicPr>
          <p:nvPr/>
        </p:nvPicPr>
        <p:blipFill rotWithShape="1">
          <a:blip r:embed="rId3"/>
          <a:srcRect l="34583" t="23933" r="26567" b="58314"/>
          <a:stretch/>
        </p:blipFill>
        <p:spPr>
          <a:xfrm>
            <a:off x="494866" y="4095103"/>
            <a:ext cx="6715155" cy="1726034"/>
          </a:xfrm>
          <a:prstGeom prst="rect">
            <a:avLst/>
          </a:prstGeom>
        </p:spPr>
      </p:pic>
    </p:spTree>
    <p:extLst>
      <p:ext uri="{BB962C8B-B14F-4D97-AF65-F5344CB8AC3E}">
        <p14:creationId xmlns:p14="http://schemas.microsoft.com/office/powerpoint/2010/main" val="1755285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57251"/>
            <a:ext cx="8211416" cy="994172"/>
          </a:xfrm>
        </p:spPr>
        <p:txBody>
          <a:bodyPr>
            <a:normAutofit/>
          </a:bodyPr>
          <a:lstStyle/>
          <a:p>
            <a:r>
              <a:rPr lang="en-US" sz="3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303934" y="1851423"/>
            <a:ext cx="8735292" cy="374484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Fundament cause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SQL injection: mixing data and code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Fundament solution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separate data and code.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Main Idea: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code and data  in separate channels to the database server. This way the database server knows not to retrieve any code from the data channel.</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How: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prepared statement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Prepared Statement: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an optimized feature that provides improved performance if the same or similar SQL statement needs to be executed repeatedly. Using prepared statements, we send an SQL statement template to the database, with certain values called parameters left unspecified. The database parses, compiles and performs query optimization on the SQL statement template and stores the result without executing it. We later bind data to the prepared statement</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430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34" y="880827"/>
            <a:ext cx="8211416" cy="994172"/>
          </a:xfrm>
        </p:spPr>
        <p:txBody>
          <a:bodyPr>
            <a:normAutofit/>
          </a:bodyPr>
          <a:lstStyle/>
          <a:p>
            <a:r>
              <a:rPr lang="en-US" sz="3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5771163" y="1874999"/>
            <a:ext cx="3042658" cy="496030"/>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Blip>
                <a:blip r:embed="rId3"/>
              </a:buBlip>
              <a:tabLst/>
              <a:defRPr/>
            </a:pPr>
            <a:r>
              <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rPr>
              <a:t>The vulnerable version: code and data are mixed together.</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274F112-00B7-4EA6-ACF7-E8860AFC211A}"/>
              </a:ext>
            </a:extLst>
          </p:cNvPr>
          <p:cNvPicPr>
            <a:picLocks noChangeAspect="1"/>
          </p:cNvPicPr>
          <p:nvPr/>
        </p:nvPicPr>
        <p:blipFill rotWithShape="1">
          <a:blip r:embed="rId4"/>
          <a:srcRect l="35104" t="45000" r="25938" b="44074"/>
          <a:stretch/>
        </p:blipFill>
        <p:spPr>
          <a:xfrm>
            <a:off x="335416" y="1881509"/>
            <a:ext cx="5435747" cy="857511"/>
          </a:xfrm>
          <a:prstGeom prst="rect">
            <a:avLst/>
          </a:prstGeom>
        </p:spPr>
      </p:pic>
      <p:pic>
        <p:nvPicPr>
          <p:cNvPr id="4" name="Picture 3">
            <a:extLst>
              <a:ext uri="{FF2B5EF4-FFF2-40B4-BE49-F238E27FC236}">
                <a16:creationId xmlns:a16="http://schemas.microsoft.com/office/drawing/2014/main" id="{9F0665F1-F828-43EA-B9A2-D3D01F5C3852}"/>
              </a:ext>
            </a:extLst>
          </p:cNvPr>
          <p:cNvPicPr>
            <a:picLocks noChangeAspect="1"/>
          </p:cNvPicPr>
          <p:nvPr/>
        </p:nvPicPr>
        <p:blipFill rotWithShape="1">
          <a:blip r:embed="rId4"/>
          <a:srcRect l="34687" t="58832" r="25958" b="12434"/>
          <a:stretch/>
        </p:blipFill>
        <p:spPr>
          <a:xfrm>
            <a:off x="311775" y="3503215"/>
            <a:ext cx="5437673" cy="2233144"/>
          </a:xfrm>
          <a:prstGeom prst="rect">
            <a:avLst/>
          </a:prstGeom>
        </p:spPr>
      </p:pic>
      <p:sp>
        <p:nvSpPr>
          <p:cNvPr id="5" name="Rectangle 4"/>
          <p:cNvSpPr/>
          <p:nvPr/>
        </p:nvSpPr>
        <p:spPr>
          <a:xfrm>
            <a:off x="303934" y="2996431"/>
            <a:ext cx="5465407" cy="3693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prepared statements, we separate code and data. </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5851896" y="3929480"/>
            <a:ext cx="1157368"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 code</a:t>
            </a:r>
          </a:p>
        </p:txBody>
      </p:sp>
      <p:sp>
        <p:nvSpPr>
          <p:cNvPr id="8" name="TextBox 7"/>
          <p:cNvSpPr txBox="1"/>
          <p:nvPr/>
        </p:nvSpPr>
        <p:spPr>
          <a:xfrm>
            <a:off x="5851896" y="4319704"/>
            <a:ext cx="1117485"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 data</a:t>
            </a:r>
          </a:p>
        </p:txBody>
      </p:sp>
      <p:cxnSp>
        <p:nvCxnSpPr>
          <p:cNvPr id="10" name="Straight Arrow Connector 9"/>
          <p:cNvCxnSpPr>
            <a:stCxn id="6" idx="1"/>
          </p:cNvCxnSpPr>
          <p:nvPr/>
        </p:nvCxnSpPr>
        <p:spPr>
          <a:xfrm flipH="1">
            <a:off x="4742056" y="4114146"/>
            <a:ext cx="1109840" cy="235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4742056" y="4504370"/>
            <a:ext cx="1109840" cy="7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83299" y="4709927"/>
            <a:ext cx="1611788"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execusion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Arrow Connector 16"/>
          <p:cNvCxnSpPr>
            <a:stCxn id="15" idx="1"/>
          </p:cNvCxnSpPr>
          <p:nvPr/>
        </p:nvCxnSpPr>
        <p:spPr>
          <a:xfrm flipH="1" flipV="1">
            <a:off x="4742057" y="4642019"/>
            <a:ext cx="1141242" cy="252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06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4131678203"/>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SQL Access Controls</a:t>
            </a: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prstTxWarp prst="textNoShape">
              <a:avLst/>
            </a:prstTxWarp>
            <a:normAutofit fontScale="92500" lnSpcReduction="10000"/>
          </a:bodyPr>
          <a:lstStyle/>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Two commands for managing access rights:</a:t>
            </a:r>
          </a:p>
          <a:p>
            <a:pPr lvl="2" eaLnBrk="1" hangingPunct="1">
              <a:lnSpc>
                <a:spcPct val="90000"/>
              </a:lnSpc>
              <a:buClr>
                <a:schemeClr val="accent6">
                  <a:lumMod val="60000"/>
                  <a:lumOff val="40000"/>
                </a:schemeClr>
              </a:buClr>
            </a:pPr>
            <a:r>
              <a:rPr lang="en-US" sz="2400" dirty="0">
                <a:ea typeface="ＭＳ Ｐゴシック" pitchFamily="-109" charset="-128"/>
              </a:rPr>
              <a:t>Grant</a:t>
            </a:r>
          </a:p>
          <a:p>
            <a:pPr lvl="3" eaLnBrk="1" hangingPunct="1">
              <a:lnSpc>
                <a:spcPct val="90000"/>
              </a:lnSpc>
              <a:buClr>
                <a:schemeClr val="accent6">
                  <a:lumMod val="60000"/>
                  <a:lumOff val="40000"/>
                </a:schemeClr>
              </a:buClr>
            </a:pPr>
            <a:r>
              <a:rPr lang="en-US" sz="2000" dirty="0">
                <a:ea typeface="ＭＳ Ｐゴシック" pitchFamily="-109" charset="-128"/>
              </a:rPr>
              <a:t>Used to grant one or more access rights or can be used to assign a user to a role</a:t>
            </a:r>
          </a:p>
          <a:p>
            <a:pPr lvl="2" eaLnBrk="1" hangingPunct="1">
              <a:lnSpc>
                <a:spcPct val="90000"/>
              </a:lnSpc>
              <a:buClr>
                <a:schemeClr val="accent6">
                  <a:lumMod val="60000"/>
                  <a:lumOff val="40000"/>
                </a:schemeClr>
              </a:buClr>
            </a:pPr>
            <a:r>
              <a:rPr lang="en-US" sz="2400" dirty="0">
                <a:ea typeface="ＭＳ Ｐゴシック" pitchFamily="-109" charset="-128"/>
              </a:rPr>
              <a:t>Revoke</a:t>
            </a:r>
          </a:p>
          <a:p>
            <a:pPr lvl="3" eaLnBrk="1" hangingPunct="1">
              <a:lnSpc>
                <a:spcPct val="90000"/>
              </a:lnSpc>
              <a:buClr>
                <a:schemeClr val="accent6">
                  <a:lumMod val="60000"/>
                  <a:lumOff val="40000"/>
                </a:schemeClr>
              </a:buClr>
            </a:pPr>
            <a:r>
              <a:rPr lang="en-US" sz="2000" dirty="0">
                <a:ea typeface="ＭＳ Ｐゴシック" pitchFamily="-109" charset="-128"/>
              </a:rPr>
              <a:t>Revokes the access rights</a:t>
            </a:r>
          </a:p>
          <a:p>
            <a:pPr lvl="3" eaLnBrk="1" hangingPunct="1">
              <a:lnSpc>
                <a:spcPct val="90000"/>
              </a:lnSpc>
              <a:buClr>
                <a:schemeClr val="accent6">
                  <a:lumMod val="60000"/>
                  <a:lumOff val="40000"/>
                </a:schemeClr>
              </a:buClr>
            </a:pPr>
            <a:endParaRPr lang="en-US" sz="2000" dirty="0">
              <a:ea typeface="ＭＳ Ｐゴシック" pitchFamily="-109" charset="-128"/>
            </a:endParaRPr>
          </a:p>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Typical access rights are:</a:t>
            </a:r>
          </a:p>
          <a:p>
            <a:pPr lvl="2" eaLnBrk="1" hangingPunct="1">
              <a:lnSpc>
                <a:spcPct val="90000"/>
              </a:lnSpc>
              <a:buClr>
                <a:schemeClr val="accent6">
                  <a:lumMod val="60000"/>
                  <a:lumOff val="40000"/>
                </a:schemeClr>
              </a:buClr>
            </a:pPr>
            <a:r>
              <a:rPr lang="en-US" sz="2400" dirty="0">
                <a:ea typeface="ＭＳ Ｐゴシック" pitchFamily="-109" charset="-128"/>
              </a:rPr>
              <a:t>Select</a:t>
            </a:r>
          </a:p>
          <a:p>
            <a:pPr lvl="2" eaLnBrk="1" hangingPunct="1">
              <a:lnSpc>
                <a:spcPct val="90000"/>
              </a:lnSpc>
              <a:buClr>
                <a:schemeClr val="accent6">
                  <a:lumMod val="60000"/>
                  <a:lumOff val="40000"/>
                </a:schemeClr>
              </a:buClr>
            </a:pPr>
            <a:r>
              <a:rPr lang="en-US" sz="2400" dirty="0">
                <a:ea typeface="ＭＳ Ｐゴシック" pitchFamily="-109" charset="-128"/>
              </a:rPr>
              <a:t>Insert</a:t>
            </a:r>
          </a:p>
          <a:p>
            <a:pPr lvl="2" eaLnBrk="1" hangingPunct="1">
              <a:lnSpc>
                <a:spcPct val="90000"/>
              </a:lnSpc>
              <a:buClr>
                <a:schemeClr val="accent6">
                  <a:lumMod val="60000"/>
                  <a:lumOff val="40000"/>
                </a:schemeClr>
              </a:buClr>
            </a:pPr>
            <a:r>
              <a:rPr lang="en-US" sz="2400" dirty="0">
                <a:ea typeface="ＭＳ Ｐゴシック" pitchFamily="-109" charset="-128"/>
              </a:rPr>
              <a:t>Update</a:t>
            </a:r>
          </a:p>
          <a:p>
            <a:pPr lvl="2" eaLnBrk="1" hangingPunct="1">
              <a:lnSpc>
                <a:spcPct val="90000"/>
              </a:lnSpc>
              <a:buClr>
                <a:schemeClr val="accent6">
                  <a:lumMod val="60000"/>
                  <a:lumOff val="40000"/>
                </a:schemeClr>
              </a:buClr>
            </a:pPr>
            <a:r>
              <a:rPr lang="en-US" sz="2400" dirty="0">
                <a:ea typeface="ＭＳ Ｐゴシック" pitchFamily="-109" charset="-128"/>
              </a:rPr>
              <a:t>Delete</a:t>
            </a:r>
          </a:p>
          <a:p>
            <a:pPr lvl="2" eaLnBrk="1" hangingPunct="1">
              <a:lnSpc>
                <a:spcPct val="90000"/>
              </a:lnSpc>
              <a:buClr>
                <a:schemeClr val="accent6">
                  <a:lumMod val="60000"/>
                  <a:lumOff val="40000"/>
                </a:schemeClr>
              </a:buClr>
            </a:pPr>
            <a:r>
              <a:rPr lang="en-US" sz="2400" dirty="0">
                <a:ea typeface="ＭＳ Ｐゴシック" pitchFamily="-109" charset="-128"/>
              </a:rPr>
              <a:t>References</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50" y="260648"/>
            <a:ext cx="8394076" cy="6336704"/>
          </a:xfrm>
          <a:prstGeom prst="rect">
            <a:avLst/>
          </a:prstGeom>
          <a:solidFill>
            <a:schemeClr val="tx1"/>
          </a:solidFill>
        </p:spPr>
      </p:pic>
    </p:spTree>
  </p:cSld>
  <p:clrMapOvr>
    <a:masterClrMapping/>
  </p:clrMapOvr>
  <p:transition spd="slow">
    <p:strip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solidFill>
                  <a:schemeClr val="accent6">
                    <a:lumMod val="40000"/>
                    <a:lumOff val="60000"/>
                  </a:schemeClr>
                </a:solidFill>
              </a:rPr>
              <a:t>Role-Based Access Control </a:t>
            </a:r>
            <a:br>
              <a:rPr lang="en-US" dirty="0">
                <a:solidFill>
                  <a:schemeClr val="accent6">
                    <a:lumMod val="40000"/>
                    <a:lumOff val="60000"/>
                  </a:schemeClr>
                </a:solidFill>
              </a:rPr>
            </a:br>
            <a:r>
              <a:rPr lang="en-US" dirty="0">
                <a:solidFill>
                  <a:schemeClr val="accent6">
                    <a:lumMod val="40000"/>
                    <a:lumOff val="60000"/>
                  </a:schemeClr>
                </a:solidFill>
              </a:rPr>
              <a:t>(RBAC)</a:t>
            </a:r>
          </a:p>
        </p:txBody>
      </p:sp>
      <p:sp>
        <p:nvSpPr>
          <p:cNvPr id="225283" name="Rectangle 3"/>
          <p:cNvSpPr>
            <a:spLocks noGrp="1" noChangeArrowheads="1"/>
          </p:cNvSpPr>
          <p:nvPr>
            <p:ph idx="1"/>
          </p:nvPr>
        </p:nvSpPr>
        <p:spPr>
          <a:xfrm>
            <a:off x="395536" y="1772816"/>
            <a:ext cx="8229600" cy="2037184"/>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Role-based access control eases administrative burden and improves security</a:t>
            </a:r>
          </a:p>
          <a:p>
            <a:pPr eaLnBrk="1" hangingPunct="1">
              <a:lnSpc>
                <a:spcPct val="90000"/>
              </a:lnSpc>
              <a:buClr>
                <a:schemeClr val="accent6">
                  <a:lumMod val="60000"/>
                  <a:lumOff val="40000"/>
                </a:schemeClr>
              </a:buClr>
              <a:buSzPct val="180000"/>
            </a:pPr>
            <a:endParaRPr lang="en-US" sz="2000" dirty="0">
              <a:ea typeface="ＭＳ Ｐゴシック" pitchFamily="-109" charset="-128"/>
              <a:cs typeface="ＭＳ Ｐゴシック" pitchFamily="-109" charset="-128"/>
            </a:endParaRPr>
          </a:p>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A database RBAC needs to provide the following capabilities: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Create and delete roles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Define permissions for a role</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Assign and cancel assignment of users to roles</a:t>
            </a:r>
          </a:p>
          <a:p>
            <a:pPr lvl="2" eaLnBrk="1" hangingPunct="1">
              <a:lnSpc>
                <a:spcPct val="90000"/>
              </a:lnSpc>
              <a:buClr>
                <a:schemeClr val="accent6">
                  <a:lumMod val="60000"/>
                  <a:lumOff val="40000"/>
                </a:schemeClr>
              </a:buClr>
              <a:buSzPct val="180000"/>
            </a:pPr>
            <a:endParaRPr lang="en-US" sz="1700" dirty="0">
              <a:ea typeface="ＭＳ Ｐゴシック" pitchFamily="-109" charset="-128"/>
            </a:endParaRPr>
          </a:p>
          <a:p>
            <a:pPr>
              <a:lnSpc>
                <a:spcPct val="90000"/>
              </a:lnSpc>
              <a:buClr>
                <a:schemeClr val="accent6">
                  <a:lumMod val="60000"/>
                  <a:lumOff val="40000"/>
                </a:schemeClr>
              </a:buClr>
              <a:buSzPct val="180000"/>
            </a:pPr>
            <a:r>
              <a:rPr lang="en-US" sz="20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2803604179"/>
              </p:ext>
            </p:extLst>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3613" t="15709" r="3733" b="17983"/>
          <a:stretch/>
        </p:blipFill>
        <p:spPr>
          <a:xfrm>
            <a:off x="1187624" y="188640"/>
            <a:ext cx="6969372" cy="6454651"/>
          </a:xfrm>
          <a:prstGeom prst="rect">
            <a:avLst/>
          </a:prstGeom>
          <a:solidFill>
            <a:schemeClr val="tx1"/>
          </a:solidFill>
        </p:spPr>
      </p:pic>
    </p:spTree>
  </p:cSld>
  <p:clrMapOvr>
    <a:masterClrMapping/>
  </p:clrMapOvr>
  <p:transition spd="slow">
    <p:dissolv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3785652"/>
          </a:xfrm>
          <a:prstGeom prst="rect">
            <a:avLst/>
          </a:prstGeom>
        </p:spPr>
        <p:txBody>
          <a:bodyPr wrap="square">
            <a:spAutoFit/>
          </a:bodyPr>
          <a:lstStyle/>
          <a:p>
            <a:pPr algn="ctr"/>
            <a:r>
              <a:rPr lang="en-US" sz="3000" dirty="0">
                <a:latin typeface="+mn-lt"/>
              </a:rPr>
              <a:t>Table 5.2  </a:t>
            </a:r>
          </a:p>
          <a:p>
            <a:pPr algn="ctr"/>
            <a:endParaRPr lang="en-US" sz="3000" dirty="0">
              <a:latin typeface="+mn-lt"/>
            </a:endParaRPr>
          </a:p>
          <a:p>
            <a:pPr algn="ctr"/>
            <a:r>
              <a:rPr lang="en-US" sz="3000" dirty="0">
                <a:latin typeface="+mn-lt"/>
              </a:rPr>
              <a:t>Fixed </a:t>
            </a:r>
          </a:p>
          <a:p>
            <a:pPr algn="ctr"/>
            <a:r>
              <a:rPr lang="en-US" sz="3000" dirty="0">
                <a:latin typeface="+mn-lt"/>
              </a:rPr>
              <a:t>Roles </a:t>
            </a:r>
          </a:p>
          <a:p>
            <a:pPr algn="ctr"/>
            <a:r>
              <a:rPr lang="en-US" sz="3000" dirty="0">
                <a:latin typeface="+mn-lt"/>
              </a:rPr>
              <a:t>in </a:t>
            </a:r>
          </a:p>
          <a:p>
            <a:pPr algn="ctr"/>
            <a:r>
              <a:rPr lang="en-US" sz="3000" dirty="0">
                <a:latin typeface="+mn-lt"/>
              </a:rPr>
              <a:t>Microsoft </a:t>
            </a:r>
          </a:p>
          <a:p>
            <a:pPr algn="ctr"/>
            <a:r>
              <a:rPr lang="en-US" sz="3000" dirty="0">
                <a:latin typeface="+mn-lt"/>
              </a:rPr>
              <a:t>SQL </a:t>
            </a:r>
          </a:p>
          <a:p>
            <a:pPr algn="ctr"/>
            <a:r>
              <a:rPr lang="en-US" sz="3000" dirty="0">
                <a:latin typeface="+mn-lt"/>
              </a:rPr>
              <a:t>Server </a:t>
            </a: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a:t>(Table is on page 165 in the textbook)</a:t>
            </a:r>
          </a:p>
        </p:txBody>
      </p:sp>
    </p:spTree>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Tree>
  </p:cSld>
  <p:clrMapOvr>
    <a:masterClrMapping/>
  </p:clrMapOvr>
  <p:transition spd="slow">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900" b="33200"/>
          <a:stretch/>
        </p:blipFill>
        <p:spPr>
          <a:xfrm>
            <a:off x="611560" y="260648"/>
            <a:ext cx="7981463" cy="6290244"/>
          </a:xfrm>
          <a:prstGeom prst="rect">
            <a:avLst/>
          </a:prstGeom>
          <a:solidFill>
            <a:schemeClr val="tx1"/>
          </a:solidFill>
        </p:spPr>
      </p:pic>
    </p:spTree>
  </p:cSld>
  <p:clrMapOvr>
    <a:masterClrMapping/>
  </p:clrMapOvr>
  <p:transition spd="slow">
    <p:wipe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solidFill>
                  <a:schemeClr val="accent6">
                    <a:lumMod val="40000"/>
                    <a:lumOff val="60000"/>
                  </a:schemeClr>
                </a:solidFill>
                <a:ea typeface="+mj-ea"/>
                <a:cs typeface="+mj-cs"/>
              </a:rPr>
              <a:t>Inference Detection</a:t>
            </a:r>
          </a:p>
        </p:txBody>
      </p:sp>
      <p:sp>
        <p:nvSpPr>
          <p:cNvPr id="231427" name="Rectangle 3"/>
          <p:cNvSpPr>
            <a:spLocks noGrp="1" noChangeArrowheads="1"/>
          </p:cNvSpPr>
          <p:nvPr>
            <p:ph idx="1"/>
          </p:nvPr>
        </p:nvSpPr>
        <p:spPr>
          <a:xfrm>
            <a:off x="457200" y="5791200"/>
            <a:ext cx="8229600" cy="801216"/>
          </a:xfrm>
        </p:spPr>
        <p:txBody>
          <a:bodyPr wrap="square" numCol="1" anchor="t" anchorCtr="0" compatLnSpc="1">
            <a:prstTxWarp prst="textNoShape">
              <a:avLst/>
            </a:prstTxWarp>
            <a:normAutofit fontScale="62500" lnSpcReduction="20000"/>
          </a:bodyPr>
          <a:lstStyle/>
          <a:p>
            <a:pPr marL="342900" lvl="2" indent="-342900"/>
            <a:r>
              <a:rPr lang="en-US" sz="2400" dirty="0">
                <a:ea typeface="ＭＳ Ｐゴシック" pitchFamily="-109" charset="-128"/>
                <a:cs typeface="ＭＳ Ｐゴシック" pitchFamily="-109" charset="-128"/>
              </a:rPr>
              <a:t>Some inference detection algorithm is needed for either of these approaches</a:t>
            </a:r>
          </a:p>
          <a:p>
            <a:pPr marL="342900" lvl="2" indent="-342900"/>
            <a:r>
              <a:rPr lang="en-US" sz="2400" dirty="0">
                <a:ea typeface="ＭＳ Ｐゴシック" pitchFamily="-109" charset="-128"/>
                <a:cs typeface="ＭＳ Ｐゴシック" pitchFamily="-109" charset="-128"/>
              </a:rPr>
              <a:t>Progress has been made in devising specific inference detection techniques for multilevel secure databases and statistical databases</a:t>
            </a:r>
          </a:p>
        </p:txBody>
      </p:sp>
      <p:graphicFrame>
        <p:nvGraphicFramePr>
          <p:cNvPr id="4" name="Diagram 3"/>
          <p:cNvGraphicFramePr/>
          <p:nvPr>
            <p:extLst>
              <p:ext uri="{D42A27DB-BD31-4B8C-83A1-F6EECF244321}">
                <p14:modId xmlns:p14="http://schemas.microsoft.com/office/powerpoint/2010/main" val="520058546"/>
              </p:ext>
            </p:extLst>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0" y="5715000"/>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p>
        </p:txBody>
      </p:sp>
      <p:sp>
        <p:nvSpPr>
          <p:cNvPr id="247811" name="Rectangle 3"/>
          <p:cNvSpPr>
            <a:spLocks noGrp="1" noChangeArrowheads="1"/>
          </p:cNvSpPr>
          <p:nvPr>
            <p:ph idx="1"/>
          </p:nvPr>
        </p:nvSpPr>
        <p:spPr>
          <a:xfrm>
            <a:off x="457200" y="1340768"/>
            <a:ext cx="82296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P</a:t>
            </a:r>
            <a:r>
              <a:rPr lang="en-US" sz="4364" dirty="0">
                <a:ea typeface="+mn-ea"/>
              </a:rPr>
              <a:t>rotected by multiple layers of security</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F</a:t>
            </a:r>
            <a:r>
              <a:rPr lang="en-US" sz="3636" dirty="0">
                <a:ea typeface="+mn-ea"/>
              </a:rPr>
              <a:t>irewalls, authentication, </a:t>
            </a:r>
            <a:r>
              <a:rPr lang="en-US" sz="3636" dirty="0"/>
              <a:t>general </a:t>
            </a:r>
            <a:r>
              <a:rPr lang="en-US" sz="3636" dirty="0">
                <a:ea typeface="+mn-ea"/>
              </a:rPr>
              <a:t>access control systems, DB access control systems, database encryption</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Encryption becomes the last line of defense in database security</a:t>
            </a:r>
            <a:endParaRPr lang="en-US" sz="3636" dirty="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00" dirty="0"/>
              <a:t>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Disadvantages to encryption: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K</a:t>
            </a:r>
            <a:r>
              <a:rPr lang="en-US" sz="4364" dirty="0">
                <a:ea typeface="+mn-ea"/>
              </a:rPr>
              <a:t>ey management</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I</a:t>
            </a:r>
            <a:r>
              <a:rPr lang="en-US" sz="4364" dirty="0">
                <a:ea typeface="+mn-ea"/>
              </a:rPr>
              <a:t>nflexibility</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When part or all of the database is encrypted it becomes more difficult to perform record searching</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539552" y="188640"/>
            <a:ext cx="8154155" cy="6370545"/>
          </a:xfrm>
          <a:prstGeom prst="rect">
            <a:avLst/>
          </a:prstGeom>
          <a:solidFill>
            <a:schemeClr val="tx1"/>
          </a:solidFill>
        </p:spPr>
      </p:pic>
    </p:spTree>
  </p:cSld>
  <p:clrMapOvr>
    <a:masterClrMapping/>
  </p:clrMapOvr>
  <p:transition spd="slow">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683" t="5900" r="11866" b="53150"/>
          <a:stretch/>
        </p:blipFill>
        <p:spPr>
          <a:xfrm>
            <a:off x="168434" y="404663"/>
            <a:ext cx="8796054" cy="6018353"/>
          </a:xfrm>
          <a:prstGeom prst="rect">
            <a:avLst/>
          </a:prstGeom>
          <a:solidFill>
            <a:schemeClr val="tx1"/>
          </a:solidFill>
        </p:spPr>
      </p:pic>
    </p:spTree>
    <p:extLst>
      <p:ext uri="{BB962C8B-B14F-4D97-AF65-F5344CB8AC3E}">
        <p14:creationId xmlns:p14="http://schemas.microsoft.com/office/powerpoint/2010/main" val="1879973641"/>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46"/>
          <a:stretch/>
        </p:blipFill>
        <p:spPr>
          <a:xfrm>
            <a:off x="683568" y="260648"/>
            <a:ext cx="7560840" cy="6386117"/>
          </a:xfrm>
          <a:prstGeom prst="rect">
            <a:avLst/>
          </a:prstGeom>
          <a:solidFill>
            <a:schemeClr val="tx1"/>
          </a:solidFill>
        </p:spPr>
      </p:pic>
    </p:spTree>
    <p:extLst>
      <p:ext uri="{BB962C8B-B14F-4D97-AF65-F5344CB8AC3E}">
        <p14:creationId xmlns:p14="http://schemas.microsoft.com/office/powerpoint/2010/main" val="12469088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371600"/>
          </a:xfrm>
        </p:spPr>
        <p:txBody>
          <a:bodyPr/>
          <a:lstStyle/>
          <a:p>
            <a:pPr algn="l"/>
            <a:r>
              <a:rPr lang="en-US" dirty="0">
                <a:solidFill>
                  <a:schemeClr val="accent6">
                    <a:lumMod val="40000"/>
                    <a:lumOff val="60000"/>
                  </a:schemeClr>
                </a:solidFill>
              </a:rPr>
              <a:t>  Data Center Security       </a:t>
            </a:r>
          </a:p>
        </p:txBody>
      </p:sp>
      <p:sp>
        <p:nvSpPr>
          <p:cNvPr id="3" name="Content Placeholder 2"/>
          <p:cNvSpPr>
            <a:spLocks noGrp="1"/>
          </p:cNvSpPr>
          <p:nvPr>
            <p:ph idx="1"/>
          </p:nvPr>
        </p:nvSpPr>
        <p:spPr>
          <a:xfrm>
            <a:off x="304800" y="1620107"/>
            <a:ext cx="8382000" cy="4997152"/>
          </a:xfrm>
        </p:spPr>
        <p:txBody>
          <a:bodyPr>
            <a:normAutofit fontScale="92500" lnSpcReduction="20000"/>
          </a:bodyPr>
          <a:lstStyle/>
          <a:p>
            <a:pPr>
              <a:spcBef>
                <a:spcPts val="800"/>
              </a:spcBef>
              <a:buClr>
                <a:schemeClr val="accent6">
                  <a:lumMod val="60000"/>
                  <a:lumOff val="40000"/>
                </a:schemeClr>
              </a:buClr>
            </a:pPr>
            <a:r>
              <a:rPr lang="en-US" sz="2800" dirty="0">
                <a:effectLst>
                  <a:outerShdw blurRad="38100" dist="38100" dir="2700000" algn="tl">
                    <a:srgbClr val="000000">
                      <a:alpha val="43137"/>
                    </a:srgbClr>
                  </a:outerShdw>
                </a:effectLst>
              </a:rPr>
              <a:t>D</a:t>
            </a:r>
            <a:r>
              <a:rPr lang="en-US" sz="2800" dirty="0">
                <a:effectLst>
                  <a:outerShdw blurRad="38100" dist="38100" dir="2700000" algn="tl">
                    <a:srgbClr val="000000">
                      <a:alpha val="43137"/>
                    </a:srgbClr>
                  </a:outerShdw>
                </a:effectLst>
                <a:ea typeface="+mn-ea"/>
                <a:cs typeface="+mn-cs"/>
              </a:rPr>
              <a:t>ata center:</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A</a:t>
            </a:r>
            <a:r>
              <a:rPr lang="en-US" sz="2000" dirty="0">
                <a:effectLst>
                  <a:outerShdw blurRad="38100" dist="38100" dir="2700000" algn="tl">
                    <a:srgbClr val="000000">
                      <a:alpha val="43137"/>
                    </a:srgbClr>
                  </a:outerShdw>
                </a:effectLst>
                <a:ea typeface="+mn-ea"/>
                <a:cs typeface="+mn-cs"/>
              </a:rPr>
              <a:t>n enterprise facility that houses a large number of servers, storage devices, and network switches and equipment</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The number of servers and storage devices can run into the tens of thousands in one facility</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Generally includes redundant or backup power supplies, redundant network connections, environmental controls, and various security devices</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Can occupy one room of a building, one or more floors, or an entire building</a:t>
            </a:r>
          </a:p>
          <a:p>
            <a:pPr marL="342900" lvl="1" indent="-342900">
              <a:spcBef>
                <a:spcPts val="800"/>
              </a:spcBef>
              <a:buClr>
                <a:schemeClr val="accent6">
                  <a:lumMod val="60000"/>
                  <a:lumOff val="40000"/>
                </a:schemeClr>
              </a:buClr>
              <a:buFont typeface="Arial" pitchFamily="34" charset="0"/>
              <a:buChar char="•"/>
            </a:pPr>
            <a:r>
              <a:rPr lang="en-US" sz="2800" dirty="0">
                <a:effectLst>
                  <a:outerShdw blurRad="38100" dist="38100" dir="2700000" algn="tl">
                    <a:srgbClr val="000000">
                      <a:alpha val="43137"/>
                    </a:srgbClr>
                  </a:outerShdw>
                </a:effectLst>
              </a:rPr>
              <a:t>Examples of uses include:</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Cloud service providers</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Search engines</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Large scientific research facilities</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IT facilities for large enterprises</a:t>
            </a:r>
          </a:p>
          <a:p>
            <a:pPr>
              <a:spcBef>
                <a:spcPts val="800"/>
              </a:spcBef>
              <a:buClr>
                <a:schemeClr val="accent6">
                  <a:lumMod val="60000"/>
                  <a:lumOff val="40000"/>
                </a:schemeClr>
              </a:buClr>
            </a:pPr>
            <a:endParaRPr lang="en-US" sz="2800" dirty="0">
              <a:effectLst>
                <a:outerShdw blurRad="38100" dist="38100" dir="2700000" algn="tl">
                  <a:srgbClr val="000000">
                    <a:alpha val="43137"/>
                  </a:srgbClr>
                </a:outerShdw>
              </a:effectLst>
              <a:ea typeface="+mn-ea"/>
              <a:cs typeface="+mn-cs"/>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300" b="15351"/>
          <a:stretch/>
        </p:blipFill>
        <p:spPr>
          <a:xfrm>
            <a:off x="1187624" y="332656"/>
            <a:ext cx="6840760" cy="6227822"/>
          </a:xfrm>
          <a:prstGeom prst="rect">
            <a:avLst/>
          </a:prstGeom>
          <a:solidFill>
            <a:schemeClr val="tx1"/>
          </a:solidFill>
        </p:spPr>
      </p:pic>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70000"/>
              <a:buFont typeface="Wingdings" pitchFamily="-110" charset="2"/>
              <a:buChar char=""/>
              <a:defRPr/>
            </a:pPr>
            <a:r>
              <a:rPr lang="en-US" dirty="0"/>
              <a:t>Table of data consisting of rows and columns</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column holds a particular type of data</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row contains a specific value for each column</a:t>
            </a:r>
          </a:p>
          <a:p>
            <a:pPr lvl="1" eaLnBrk="1" hangingPunct="1">
              <a:lnSpc>
                <a:spcPct val="90000"/>
              </a:lnSpc>
              <a:buClr>
                <a:schemeClr val="accent6">
                  <a:lumMod val="60000"/>
                  <a:lumOff val="40000"/>
                </a:schemeClr>
              </a:buClr>
              <a:buSzPct val="70000"/>
              <a:buFont typeface="Wingdings" pitchFamily="-110" charset="2"/>
              <a:buChar char=""/>
              <a:defRPr/>
            </a:pPr>
            <a:r>
              <a:rPr lang="en-US" dirty="0"/>
              <a:t>Ideally has one column where all values are unique, forming an identifier/key for that row</a:t>
            </a:r>
          </a:p>
          <a:p>
            <a:pPr lvl="1" eaLnBrk="1" hangingPunct="1">
              <a:lnSpc>
                <a:spcPct val="90000"/>
              </a:lnSpc>
              <a:buClr>
                <a:schemeClr val="accent6">
                  <a:lumMod val="60000"/>
                  <a:lumOff val="40000"/>
                </a:schemeClr>
              </a:buClr>
              <a:buSzPct val="70000"/>
              <a:buFont typeface="Wingdings" pitchFamily="-110" charset="2"/>
              <a:buChar char=""/>
              <a:defRPr/>
            </a:pPr>
            <a:endParaRPr lang="en-US" dirty="0"/>
          </a:p>
          <a:p>
            <a:pPr eaLnBrk="1" hangingPunct="1">
              <a:lnSpc>
                <a:spcPct val="90000"/>
              </a:lnSpc>
              <a:buClr>
                <a:schemeClr val="accent6">
                  <a:lumMod val="60000"/>
                  <a:lumOff val="40000"/>
                </a:schemeClr>
              </a:buClr>
              <a:buSzPct val="70000"/>
              <a:buFont typeface="Wingdings" pitchFamily="-110" charset="2"/>
              <a:buChar char=""/>
              <a:defRPr/>
            </a:pPr>
            <a:r>
              <a:rPr lang="en-US" dirty="0"/>
              <a:t>Enables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itchFamily="-110" charset="2"/>
              <a:buChar char=""/>
              <a:defRPr/>
            </a:pPr>
            <a:endParaRPr lang="en-US" sz="1600" dirty="0"/>
          </a:p>
          <a:p>
            <a:pPr eaLnBrk="1" hangingPunct="1">
              <a:lnSpc>
                <a:spcPct val="90000"/>
              </a:lnSpc>
              <a:buClr>
                <a:schemeClr val="accent6">
                  <a:lumMod val="60000"/>
                  <a:lumOff val="40000"/>
                </a:schemeClr>
              </a:buClr>
              <a:buSzPct val="70000"/>
              <a:buFont typeface="Wingdings" pitchFamily="-110" charset="2"/>
              <a:buChar char=""/>
              <a:defRPr/>
            </a:pPr>
            <a:r>
              <a:rPr lang="en-US" dirty="0"/>
              <a:t>Use a relational query language to access the database</a:t>
            </a:r>
          </a:p>
          <a:p>
            <a:pPr lvl="1">
              <a:lnSpc>
                <a:spcPct val="90000"/>
              </a:lnSpc>
              <a:buClr>
                <a:schemeClr val="accent6">
                  <a:lumMod val="60000"/>
                  <a:lumOff val="40000"/>
                </a:schemeClr>
              </a:buClr>
              <a:buSzPct val="70000"/>
              <a:buFont typeface="Wingdings" pitchFamily="-110" charset="2"/>
              <a:buChar char=""/>
              <a:defRPr/>
            </a:pPr>
            <a:r>
              <a:rPr lang="en-US" dirty="0"/>
              <a:t>Allows the user to request data that fit a given set of criteria</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9000" b="18500"/>
          <a:stretch/>
        </p:blipFill>
        <p:spPr>
          <a:xfrm>
            <a:off x="395536" y="548680"/>
            <a:ext cx="8411336" cy="5714681"/>
          </a:xfrm>
          <a:prstGeom prst="rect">
            <a:avLst/>
          </a:prstGeom>
          <a:solidFill>
            <a:schemeClr val="accent6">
              <a:lumMod val="20000"/>
              <a:lumOff val="80000"/>
            </a:schemeClr>
          </a:solidFill>
        </p:spPr>
      </p:pic>
    </p:spTree>
    <p:extLst>
      <p:ext uri="{BB962C8B-B14F-4D97-AF65-F5344CB8AC3E}">
        <p14:creationId xmlns:p14="http://schemas.microsoft.com/office/powerpoint/2010/main" val="1439773778"/>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2736"/>
          </a:xfrm>
        </p:spPr>
        <p:txBody>
          <a:bodyPr/>
          <a:lstStyle/>
          <a:p>
            <a:r>
              <a:rPr lang="en-US" dirty="0">
                <a:solidFill>
                  <a:schemeClr val="accent6">
                    <a:lumMod val="40000"/>
                    <a:lumOff val="60000"/>
                  </a:schemeClr>
                </a:solidFill>
              </a:rPr>
              <a:t>TIA-492</a:t>
            </a:r>
          </a:p>
        </p:txBody>
      </p:sp>
      <p:sp>
        <p:nvSpPr>
          <p:cNvPr id="3" name="Content Placeholder 2"/>
          <p:cNvSpPr>
            <a:spLocks noGrp="1"/>
          </p:cNvSpPr>
          <p:nvPr>
            <p:ph idx="1"/>
          </p:nvPr>
        </p:nvSpPr>
        <p:spPr>
          <a:xfrm>
            <a:off x="457200" y="1340768"/>
            <a:ext cx="8229600" cy="4896544"/>
          </a:xfrm>
        </p:spPr>
        <p:txBody>
          <a:bodyPr>
            <a:normAutofit fontScale="92500" lnSpcReduction="10000"/>
          </a:bodyPr>
          <a:lstStyle/>
          <a:p>
            <a:pPr>
              <a:buClr>
                <a:schemeClr val="accent6">
                  <a:lumMod val="60000"/>
                  <a:lumOff val="40000"/>
                </a:schemeClr>
              </a:buClr>
            </a:pPr>
            <a:r>
              <a:rPr lang="en-US" dirty="0"/>
              <a:t>The Telecommunications Industry Association (TIA)</a:t>
            </a:r>
          </a:p>
          <a:p>
            <a:pPr>
              <a:buClr>
                <a:schemeClr val="accent6">
                  <a:lumMod val="60000"/>
                  <a:lumOff val="40000"/>
                </a:schemeClr>
              </a:buClr>
            </a:pPr>
            <a:r>
              <a:rPr lang="en-US" dirty="0"/>
              <a:t>TIA-492 (</a:t>
            </a:r>
            <a:r>
              <a:rPr lang="en-US" i="1" dirty="0"/>
              <a:t>Telecommunications Infrastructure Standard for Data Centers</a:t>
            </a:r>
            <a:r>
              <a:rPr lang="en-US" dirty="0"/>
              <a:t>) specifies the minimum requirements for telecommunications infrastructure of data centers</a:t>
            </a:r>
          </a:p>
          <a:p>
            <a:pPr>
              <a:buClr>
                <a:schemeClr val="accent6">
                  <a:lumMod val="60000"/>
                  <a:lumOff val="40000"/>
                </a:schemeClr>
              </a:buClr>
            </a:pPr>
            <a:r>
              <a:rPr lang="en-US" dirty="0"/>
              <a:t>Includes topics such as:</a:t>
            </a:r>
          </a:p>
          <a:p>
            <a:pPr lvl="2">
              <a:buClr>
                <a:schemeClr val="accent6">
                  <a:lumMod val="60000"/>
                  <a:lumOff val="40000"/>
                </a:schemeClr>
              </a:buClr>
            </a:pPr>
            <a:r>
              <a:rPr lang="en-US" dirty="0"/>
              <a:t>Network architecture</a:t>
            </a:r>
          </a:p>
          <a:p>
            <a:pPr lvl="2">
              <a:buClr>
                <a:schemeClr val="accent6">
                  <a:lumMod val="60000"/>
                  <a:lumOff val="40000"/>
                </a:schemeClr>
              </a:buClr>
            </a:pPr>
            <a:r>
              <a:rPr lang="en-US" dirty="0"/>
              <a:t>Electrical design </a:t>
            </a:r>
          </a:p>
          <a:p>
            <a:pPr lvl="2">
              <a:buClr>
                <a:schemeClr val="accent6">
                  <a:lumMod val="60000"/>
                  <a:lumOff val="40000"/>
                </a:schemeClr>
              </a:buClr>
            </a:pPr>
            <a:r>
              <a:rPr lang="en-US" dirty="0"/>
              <a:t>File storage, backup, and archiving</a:t>
            </a:r>
          </a:p>
          <a:p>
            <a:pPr lvl="2">
              <a:buClr>
                <a:schemeClr val="accent6">
                  <a:lumMod val="60000"/>
                  <a:lumOff val="40000"/>
                </a:schemeClr>
              </a:buClr>
            </a:pPr>
            <a:r>
              <a:rPr lang="en-US" dirty="0"/>
              <a:t>System redundancy</a:t>
            </a:r>
          </a:p>
          <a:p>
            <a:pPr lvl="2">
              <a:buClr>
                <a:schemeClr val="accent6">
                  <a:lumMod val="60000"/>
                  <a:lumOff val="40000"/>
                </a:schemeClr>
              </a:buClr>
            </a:pPr>
            <a:r>
              <a:rPr lang="en-US" dirty="0"/>
              <a:t>Network access control and security</a:t>
            </a:r>
          </a:p>
          <a:p>
            <a:pPr lvl="2">
              <a:buClr>
                <a:schemeClr val="accent6">
                  <a:lumMod val="60000"/>
                  <a:lumOff val="40000"/>
                </a:schemeClr>
              </a:buClr>
            </a:pPr>
            <a:r>
              <a:rPr lang="en-US" dirty="0"/>
              <a:t>Database management</a:t>
            </a:r>
          </a:p>
          <a:p>
            <a:pPr lvl="2">
              <a:buClr>
                <a:schemeClr val="accent6">
                  <a:lumMod val="60000"/>
                  <a:lumOff val="40000"/>
                </a:schemeClr>
              </a:buClr>
            </a:pPr>
            <a:r>
              <a:rPr lang="en-US" dirty="0"/>
              <a:t>Web hosting</a:t>
            </a:r>
          </a:p>
          <a:p>
            <a:pPr lvl="2">
              <a:buClr>
                <a:schemeClr val="accent6">
                  <a:lumMod val="60000"/>
                  <a:lumOff val="40000"/>
                </a:schemeClr>
              </a:buClr>
            </a:pPr>
            <a:r>
              <a:rPr lang="en-US" dirty="0"/>
              <a:t>Application hosting </a:t>
            </a:r>
          </a:p>
          <a:p>
            <a:pPr lvl="2">
              <a:buClr>
                <a:schemeClr val="accent6">
                  <a:lumMod val="60000"/>
                  <a:lumOff val="40000"/>
                </a:schemeClr>
              </a:buClr>
            </a:pPr>
            <a:r>
              <a:rPr lang="en-US" dirty="0"/>
              <a:t>Content distribution</a:t>
            </a:r>
          </a:p>
          <a:p>
            <a:pPr lvl="2">
              <a:buClr>
                <a:schemeClr val="accent6">
                  <a:lumMod val="60000"/>
                  <a:lumOff val="40000"/>
                </a:schemeClr>
              </a:buClr>
            </a:pPr>
            <a:r>
              <a:rPr lang="en-US" dirty="0"/>
              <a:t>Environmental control</a:t>
            </a:r>
          </a:p>
          <a:p>
            <a:pPr lvl="2">
              <a:buClr>
                <a:schemeClr val="accent6">
                  <a:lumMod val="60000"/>
                  <a:lumOff val="40000"/>
                </a:schemeClr>
              </a:buClr>
            </a:pPr>
            <a:r>
              <a:rPr lang="en-US" dirty="0"/>
              <a:t>Protection against physical hazards</a:t>
            </a:r>
          </a:p>
          <a:p>
            <a:pPr lvl="2">
              <a:buClr>
                <a:schemeClr val="accent6">
                  <a:lumMod val="60000"/>
                  <a:lumOff val="40000"/>
                </a:schemeClr>
              </a:buClr>
            </a:pPr>
            <a:r>
              <a:rPr lang="en-US" dirty="0"/>
              <a:t>Power management</a:t>
            </a:r>
          </a:p>
        </p:txBody>
      </p:sp>
    </p:spTree>
    <p:extLst>
      <p:ext uri="{BB962C8B-B14F-4D97-AF65-F5344CB8AC3E}">
        <p14:creationId xmlns:p14="http://schemas.microsoft.com/office/powerpoint/2010/main" val="1868420746"/>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750" b="6951"/>
          <a:stretch/>
        </p:blipFill>
        <p:spPr>
          <a:xfrm>
            <a:off x="1115616" y="260648"/>
            <a:ext cx="6979901" cy="6259652"/>
          </a:xfrm>
          <a:prstGeom prst="rect">
            <a:avLst/>
          </a:prstGeom>
          <a:solidFill>
            <a:schemeClr val="tx1"/>
          </a:solidFill>
        </p:spPr>
      </p:pic>
    </p:spTree>
    <p:extLst>
      <p:ext uri="{BB962C8B-B14F-4D97-AF65-F5344CB8AC3E}">
        <p14:creationId xmlns:p14="http://schemas.microsoft.com/office/powerpoint/2010/main" val="1093641812"/>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87130"/>
            <a:ext cx="6783297" cy="6870262"/>
          </a:xfrm>
          <a:prstGeom prst="rect">
            <a:avLst/>
          </a:prstGeom>
        </p:spPr>
      </p:pic>
      <p:sp>
        <p:nvSpPr>
          <p:cNvPr id="5" name="TextBox 4"/>
          <p:cNvSpPr txBox="1"/>
          <p:nvPr/>
        </p:nvSpPr>
        <p:spPr>
          <a:xfrm>
            <a:off x="6660232" y="1340768"/>
            <a:ext cx="2304256" cy="2985433"/>
          </a:xfrm>
          <a:prstGeom prst="rect">
            <a:avLst/>
          </a:prstGeom>
          <a:noFill/>
        </p:spPr>
        <p:txBody>
          <a:bodyPr wrap="square" rtlCol="0">
            <a:spAutoFit/>
          </a:bodyPr>
          <a:lstStyle/>
          <a:p>
            <a:pPr algn="ctr"/>
            <a:r>
              <a:rPr lang="en-US" sz="4000" dirty="0">
                <a:latin typeface="+mn-lt"/>
              </a:rPr>
              <a:t>Table 5.4  </a:t>
            </a:r>
          </a:p>
          <a:p>
            <a:endParaRPr lang="en-US" b="1" dirty="0"/>
          </a:p>
          <a:p>
            <a:endParaRPr lang="en-US" b="1" dirty="0"/>
          </a:p>
          <a:p>
            <a:pPr algn="ctr"/>
            <a:r>
              <a:rPr lang="en-US" sz="2800" b="1" dirty="0">
                <a:latin typeface="+mn-lt"/>
              </a:rPr>
              <a:t>Data Center Tiers Defined in TIA-942</a:t>
            </a:r>
            <a:r>
              <a:rPr lang="en-US" sz="2800" dirty="0">
                <a:latin typeface="+mn-lt"/>
              </a:rPr>
              <a:t> </a:t>
            </a:r>
          </a:p>
        </p:txBody>
      </p:sp>
      <p:sp>
        <p:nvSpPr>
          <p:cNvPr id="6" name="TextBox 5"/>
          <p:cNvSpPr txBox="1"/>
          <p:nvPr/>
        </p:nvSpPr>
        <p:spPr>
          <a:xfrm>
            <a:off x="6757423" y="6381328"/>
            <a:ext cx="2109873" cy="246221"/>
          </a:xfrm>
          <a:prstGeom prst="rect">
            <a:avLst/>
          </a:prstGeom>
          <a:noFill/>
        </p:spPr>
        <p:txBody>
          <a:bodyPr wrap="none" rtlCol="0">
            <a:spAutoFit/>
          </a:bodyPr>
          <a:lstStyle/>
          <a:p>
            <a:r>
              <a:rPr lang="en-US" sz="1000" dirty="0"/>
              <a:t>(</a:t>
            </a:r>
            <a:r>
              <a:rPr lang="en-US" sz="1000"/>
              <a:t>Table is on page 177 in textbook)</a:t>
            </a:r>
          </a:p>
        </p:txBody>
      </p:sp>
    </p:spTree>
    <p:extLst>
      <p:ext uri="{BB962C8B-B14F-4D97-AF65-F5344CB8AC3E}">
        <p14:creationId xmlns:p14="http://schemas.microsoft.com/office/powerpoint/2010/main" val="2041591588"/>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340768"/>
            <a:ext cx="3816424" cy="5517232"/>
          </a:xfrm>
        </p:spPr>
        <p:txBody>
          <a:bodyPr>
            <a:normAutofit/>
          </a:bodyPr>
          <a:lstStyle/>
          <a:p>
            <a:pPr marL="342900" lvl="1" indent="-342900">
              <a:buClr>
                <a:schemeClr val="accent6">
                  <a:lumMod val="60000"/>
                  <a:lumOff val="40000"/>
                </a:schemeClr>
              </a:buClr>
              <a:buFont typeface="Arial" pitchFamily="34" charset="0"/>
              <a:buChar char="•"/>
            </a:pPr>
            <a:r>
              <a:rPr lang="en-AU" sz="2400" dirty="0"/>
              <a:t>Database access control</a:t>
            </a:r>
          </a:p>
          <a:p>
            <a:pPr marL="742950" lvl="2" indent="-342900">
              <a:buClr>
                <a:schemeClr val="accent6">
                  <a:lumMod val="60000"/>
                  <a:lumOff val="40000"/>
                </a:schemeClr>
              </a:buClr>
            </a:pPr>
            <a:r>
              <a:rPr lang="en-AU" dirty="0"/>
              <a:t>SQL-based access definition</a:t>
            </a:r>
          </a:p>
          <a:p>
            <a:pPr marL="742950" lvl="2" indent="-342900">
              <a:buClr>
                <a:schemeClr val="accent6">
                  <a:lumMod val="60000"/>
                  <a:lumOff val="40000"/>
                </a:schemeClr>
              </a:buClr>
            </a:pPr>
            <a:r>
              <a:rPr lang="en-AU" dirty="0"/>
              <a:t>Cascading authorizations</a:t>
            </a:r>
          </a:p>
          <a:p>
            <a:pPr marL="742950" lvl="2" indent="-342900">
              <a:buClr>
                <a:schemeClr val="accent6">
                  <a:lumMod val="60000"/>
                  <a:lumOff val="40000"/>
                </a:schemeClr>
              </a:buClr>
            </a:pPr>
            <a:r>
              <a:rPr lang="en-AU" dirty="0"/>
              <a:t>Role-based access control</a:t>
            </a:r>
          </a:p>
          <a:p>
            <a:pPr marL="342900" lvl="1" indent="-342900">
              <a:buClr>
                <a:schemeClr val="accent6">
                  <a:lumMod val="60000"/>
                  <a:lumOff val="40000"/>
                </a:schemeClr>
              </a:buClr>
              <a:buFont typeface="Arial" pitchFamily="34" charset="0"/>
              <a:buChar char="•"/>
            </a:pPr>
            <a:r>
              <a:rPr lang="en-AU" sz="2400" dirty="0"/>
              <a:t>Inference </a:t>
            </a:r>
          </a:p>
          <a:p>
            <a:pPr marL="342900" lvl="1" indent="-342900">
              <a:buClr>
                <a:schemeClr val="accent6">
                  <a:lumMod val="60000"/>
                  <a:lumOff val="40000"/>
                </a:schemeClr>
              </a:buClr>
              <a:buFont typeface="Arial" pitchFamily="34" charset="0"/>
              <a:buChar char="•"/>
            </a:pPr>
            <a:r>
              <a:rPr lang="en-AU" sz="2400" dirty="0"/>
              <a:t>Database encryption</a:t>
            </a:r>
          </a:p>
          <a:p>
            <a:pPr marL="342900" lvl="1" indent="-342900">
              <a:buClr>
                <a:schemeClr val="accent6">
                  <a:lumMod val="60000"/>
                  <a:lumOff val="40000"/>
                </a:schemeClr>
              </a:buClr>
              <a:buFont typeface="Arial" pitchFamily="34" charset="0"/>
              <a:buChar char="•"/>
            </a:pPr>
            <a:r>
              <a:rPr lang="en-AU" sz="2400" dirty="0"/>
              <a:t>Data </a:t>
            </a:r>
            <a:r>
              <a:rPr lang="en-AU" sz="2400" dirty="0" err="1"/>
              <a:t>center</a:t>
            </a:r>
            <a:r>
              <a:rPr lang="en-AU" sz="2400" dirty="0"/>
              <a:t> security</a:t>
            </a:r>
          </a:p>
          <a:p>
            <a:pPr marL="742950" lvl="2" indent="-342900">
              <a:buClr>
                <a:schemeClr val="accent6">
                  <a:lumMod val="60000"/>
                  <a:lumOff val="40000"/>
                </a:schemeClr>
              </a:buClr>
            </a:pPr>
            <a:r>
              <a:rPr lang="en-AU" dirty="0"/>
              <a:t>Data </a:t>
            </a:r>
            <a:r>
              <a:rPr lang="en-AU" dirty="0" err="1"/>
              <a:t>center</a:t>
            </a:r>
            <a:r>
              <a:rPr lang="en-AU" dirty="0"/>
              <a:t> elements</a:t>
            </a:r>
          </a:p>
          <a:p>
            <a:pPr marL="742950" lvl="2" indent="-342900">
              <a:buClr>
                <a:schemeClr val="accent6">
                  <a:lumMod val="60000"/>
                  <a:lumOff val="40000"/>
                </a:schemeClr>
              </a:buClr>
            </a:pPr>
            <a:r>
              <a:rPr lang="en-AU" dirty="0"/>
              <a:t>Data </a:t>
            </a:r>
            <a:r>
              <a:rPr lang="en-AU" dirty="0" err="1"/>
              <a:t>center</a:t>
            </a:r>
            <a:r>
              <a:rPr lang="en-AU" dirty="0"/>
              <a:t> security considerations</a:t>
            </a:r>
          </a:p>
          <a:p>
            <a:pPr marL="742950" lvl="2" indent="-342900">
              <a:buClr>
                <a:schemeClr val="accent6">
                  <a:lumMod val="60000"/>
                  <a:lumOff val="40000"/>
                </a:schemeClr>
              </a:buClr>
            </a:pPr>
            <a:r>
              <a:rPr lang="en-AU" dirty="0"/>
              <a:t>TIA-492</a:t>
            </a:r>
          </a:p>
        </p:txBody>
      </p:sp>
      <p:sp>
        <p:nvSpPr>
          <p:cNvPr id="2" name="Content Placeholder 1"/>
          <p:cNvSpPr>
            <a:spLocks noGrp="1"/>
          </p:cNvSpPr>
          <p:nvPr>
            <p:ph sz="quarter" idx="13"/>
          </p:nvPr>
        </p:nvSpPr>
        <p:spPr>
          <a:xfrm>
            <a:off x="323528" y="1196752"/>
            <a:ext cx="4176464" cy="5661248"/>
          </a:xfrm>
        </p:spPr>
        <p:txBody>
          <a:bodyPr>
            <a:normAutofit/>
          </a:bodyPr>
          <a:lstStyle/>
          <a:p>
            <a:pPr>
              <a:buClr>
                <a:schemeClr val="accent6">
                  <a:lumMod val="60000"/>
                  <a:lumOff val="40000"/>
                </a:schemeClr>
              </a:buClr>
            </a:pPr>
            <a:r>
              <a:rPr lang="en-US" dirty="0"/>
              <a:t>The need for database security</a:t>
            </a:r>
          </a:p>
          <a:p>
            <a:pPr>
              <a:buClr>
                <a:schemeClr val="accent6">
                  <a:lumMod val="60000"/>
                  <a:lumOff val="40000"/>
                </a:schemeClr>
              </a:buClr>
            </a:pPr>
            <a:r>
              <a:rPr lang="en-US" dirty="0"/>
              <a:t>Database management systems</a:t>
            </a:r>
          </a:p>
          <a:p>
            <a:pPr>
              <a:buClr>
                <a:schemeClr val="accent6">
                  <a:lumMod val="60000"/>
                  <a:lumOff val="40000"/>
                </a:schemeClr>
              </a:buClr>
            </a:pPr>
            <a:r>
              <a:rPr lang="en-US" dirty="0"/>
              <a:t>Relational databases</a:t>
            </a:r>
          </a:p>
          <a:p>
            <a:pPr marL="742950" lvl="2" indent="-342900">
              <a:buClr>
                <a:schemeClr val="accent6">
                  <a:lumMod val="60000"/>
                  <a:lumOff val="40000"/>
                </a:schemeClr>
              </a:buClr>
            </a:pPr>
            <a:r>
              <a:rPr lang="en-US" dirty="0"/>
              <a:t>Elements of a relational database system</a:t>
            </a:r>
          </a:p>
          <a:p>
            <a:pPr marL="742950" lvl="2" indent="-342900">
              <a:buClr>
                <a:schemeClr val="accent6">
                  <a:lumMod val="60000"/>
                  <a:lumOff val="40000"/>
                </a:schemeClr>
              </a:buClr>
            </a:pPr>
            <a:r>
              <a:rPr lang="en-US" dirty="0"/>
              <a:t>Structured Query Language</a:t>
            </a:r>
          </a:p>
          <a:p>
            <a:pPr>
              <a:buClr>
                <a:schemeClr val="accent6">
                  <a:lumMod val="60000"/>
                  <a:lumOff val="40000"/>
                </a:schemeClr>
              </a:buClr>
            </a:pPr>
            <a:r>
              <a:rPr lang="en-US" dirty="0"/>
              <a:t>SQL injection attacks</a:t>
            </a:r>
          </a:p>
          <a:p>
            <a:pPr marL="742950" lvl="2" indent="-342900">
              <a:buClr>
                <a:schemeClr val="accent6">
                  <a:lumMod val="60000"/>
                  <a:lumOff val="40000"/>
                </a:schemeClr>
              </a:buClr>
            </a:pPr>
            <a:r>
              <a:rPr lang="en-US" dirty="0"/>
              <a:t>A typical </a:t>
            </a:r>
            <a:r>
              <a:rPr lang="en-US" dirty="0" err="1"/>
              <a:t>SQLi</a:t>
            </a:r>
            <a:r>
              <a:rPr lang="en-US" dirty="0"/>
              <a:t> attack</a:t>
            </a:r>
          </a:p>
          <a:p>
            <a:pPr marL="742950" lvl="2" indent="-342900">
              <a:buClr>
                <a:schemeClr val="accent6">
                  <a:lumMod val="60000"/>
                  <a:lumOff val="40000"/>
                </a:schemeClr>
              </a:buClr>
            </a:pPr>
            <a:r>
              <a:rPr lang="en-US" dirty="0"/>
              <a:t>The injection technique</a:t>
            </a:r>
          </a:p>
          <a:p>
            <a:pPr marL="742950" lvl="2" indent="-342900">
              <a:buClr>
                <a:schemeClr val="accent6">
                  <a:lumMod val="60000"/>
                  <a:lumOff val="40000"/>
                </a:schemeClr>
              </a:buClr>
            </a:pPr>
            <a:r>
              <a:rPr lang="en-US" dirty="0" err="1"/>
              <a:t>SQLi</a:t>
            </a:r>
            <a:r>
              <a:rPr lang="en-US" dirty="0"/>
              <a:t> attack avenues and types</a:t>
            </a:r>
          </a:p>
          <a:p>
            <a:pPr marL="742950" lvl="2" indent="-342900">
              <a:buClr>
                <a:schemeClr val="accent6">
                  <a:lumMod val="60000"/>
                  <a:lumOff val="40000"/>
                </a:schemeClr>
              </a:buClr>
            </a:pPr>
            <a:r>
              <a:rPr lang="en-US" dirty="0" err="1"/>
              <a:t>SQLi</a:t>
            </a:r>
            <a:r>
              <a:rPr lang="en-US" dirty="0"/>
              <a:t> countermeasures </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8193" r="2663" b="11491"/>
          <a:stretch/>
        </p:blipFill>
        <p:spPr>
          <a:xfrm>
            <a:off x="1691680" y="116633"/>
            <a:ext cx="6204000" cy="6624736"/>
          </a:xfrm>
          <a:prstGeom prst="rect">
            <a:avLst/>
          </a:prstGeom>
          <a:solidFill>
            <a:schemeClr val="accent5">
              <a:lumMod val="60000"/>
              <a:lumOff val="40000"/>
            </a:schemeClr>
          </a:solidFill>
        </p:spPr>
      </p:pic>
    </p:spTree>
  </p:cSld>
  <p:clrMapOvr>
    <a:masterClrMapping/>
  </p:clrMapOvr>
  <p:transition spd="slow">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p>
        </p:txBody>
      </p:sp>
      <p:sp>
        <p:nvSpPr>
          <p:cNvPr id="212995" name="Rectangle 3"/>
          <p:cNvSpPr>
            <a:spLocks noGrp="1" noChangeArrowheads="1"/>
          </p:cNvSpPr>
          <p:nvPr>
            <p:ph idx="4294967295"/>
          </p:nvPr>
        </p:nvSpPr>
        <p:spPr>
          <a:xfrm>
            <a:off x="325016" y="2348880"/>
            <a:ext cx="3733800" cy="2337048"/>
          </a:xfrm>
        </p:spPr>
        <p:txBody>
          <a:bodyPr wrap="square" numCol="1" anchor="t" anchorCtr="0" compatLnSpc="1">
            <a:prstTxWarp prst="textNoShape">
              <a:avLst/>
            </a:prstTxWarp>
            <a:noAutofit/>
          </a:bodyPr>
          <a:lstStyle/>
          <a:p>
            <a:pPr eaLnBrk="1" hangingPunct="1">
              <a:lnSpc>
                <a:spcPct val="80000"/>
              </a:lnSpc>
              <a:buClr>
                <a:schemeClr val="accent6">
                  <a:lumMod val="40000"/>
                  <a:lumOff val="60000"/>
                </a:schemeClr>
              </a:buClr>
              <a:buSzPct val="55000"/>
              <a:buFont typeface="Wingdings" pitchFamily="-110" charset="2"/>
              <a:buChar char=""/>
              <a:defRPr/>
            </a:pPr>
            <a:r>
              <a:rPr lang="en-US" sz="2800" dirty="0"/>
              <a:t>Relation</a:t>
            </a:r>
          </a:p>
          <a:p>
            <a:pPr lvl="1">
              <a:lnSpc>
                <a:spcPct val="80000"/>
              </a:lnSpc>
              <a:buClr>
                <a:schemeClr val="accent6">
                  <a:lumMod val="40000"/>
                  <a:lumOff val="60000"/>
                </a:schemeClr>
              </a:buClr>
              <a:buSzPct val="55000"/>
              <a:buFont typeface="Wingdings" pitchFamily="-110" charset="2"/>
              <a:buChar char=""/>
              <a:defRPr/>
            </a:pPr>
            <a:r>
              <a:rPr lang="en-US" sz="2400" dirty="0"/>
              <a:t>Table/file</a:t>
            </a:r>
          </a:p>
          <a:p>
            <a:pPr eaLnBrk="1" hangingPunct="1">
              <a:lnSpc>
                <a:spcPct val="80000"/>
              </a:lnSpc>
              <a:buClr>
                <a:schemeClr val="accent6">
                  <a:lumMod val="40000"/>
                  <a:lumOff val="60000"/>
                </a:schemeClr>
              </a:buClr>
              <a:buSzPct val="55000"/>
              <a:buFont typeface="Wingdings" pitchFamily="-110" charset="2"/>
              <a:buChar char=""/>
              <a:defRPr/>
            </a:pPr>
            <a:r>
              <a:rPr lang="en-US" sz="2800" dirty="0"/>
              <a:t>Tuple</a:t>
            </a:r>
          </a:p>
          <a:p>
            <a:pPr lvl="1">
              <a:lnSpc>
                <a:spcPct val="80000"/>
              </a:lnSpc>
              <a:buClr>
                <a:schemeClr val="accent6">
                  <a:lumMod val="40000"/>
                  <a:lumOff val="60000"/>
                </a:schemeClr>
              </a:buClr>
              <a:buSzPct val="55000"/>
              <a:buFont typeface="Wingdings" pitchFamily="-110" charset="2"/>
              <a:buChar char=""/>
              <a:defRPr/>
            </a:pPr>
            <a:r>
              <a:rPr lang="en-US" sz="2400" dirty="0"/>
              <a:t>Row/record</a:t>
            </a:r>
          </a:p>
          <a:p>
            <a:pPr eaLnBrk="1" hangingPunct="1">
              <a:lnSpc>
                <a:spcPct val="80000"/>
              </a:lnSpc>
              <a:buClr>
                <a:schemeClr val="accent6">
                  <a:lumMod val="40000"/>
                  <a:lumOff val="60000"/>
                </a:schemeClr>
              </a:buClr>
              <a:buSzPct val="55000"/>
              <a:buFont typeface="Wingdings" pitchFamily="-110" charset="2"/>
              <a:buChar char=""/>
              <a:defRPr/>
            </a:pPr>
            <a:r>
              <a:rPr lang="en-US" sz="2800" dirty="0"/>
              <a:t>Attribute</a:t>
            </a:r>
          </a:p>
          <a:p>
            <a:pPr lvl="1">
              <a:lnSpc>
                <a:spcPct val="80000"/>
              </a:lnSpc>
              <a:buClr>
                <a:schemeClr val="accent6">
                  <a:lumMod val="40000"/>
                  <a:lumOff val="60000"/>
                </a:schemeClr>
              </a:buClr>
              <a:buSzPct val="55000"/>
              <a:buFont typeface="Wingdings" pitchFamily="-110" charset="2"/>
              <a:buChar char=""/>
              <a:defRPr/>
            </a:pPr>
            <a:r>
              <a:rPr lang="en-US" sz="2400" dirty="0"/>
              <a:t>Column/field</a:t>
            </a:r>
          </a:p>
        </p:txBody>
      </p:sp>
      <p:graphicFrame>
        <p:nvGraphicFramePr>
          <p:cNvPr id="4" name="Diagram 3"/>
          <p:cNvGraphicFramePr/>
          <p:nvPr>
            <p:extLst>
              <p:ext uri="{D42A27DB-BD31-4B8C-83A1-F6EECF244321}">
                <p14:modId xmlns:p14="http://schemas.microsoft.com/office/powerpoint/2010/main" val="2087329782"/>
              </p:ext>
            </p:extLst>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228" r="20308" b="13892"/>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p>
          <a:p>
            <a:pPr algn="ctr"/>
            <a:r>
              <a:rPr lang="en-US" sz="3200" dirty="0">
                <a:latin typeface="+mn-lt"/>
              </a:rPr>
              <a:t>Basic Terminology for Relational Databases </a:t>
            </a:r>
          </a:p>
        </p:txBody>
      </p:sp>
    </p:spTree>
    <p:extLst>
      <p:ext uri="{BB962C8B-B14F-4D97-AF65-F5344CB8AC3E}">
        <p14:creationId xmlns:p14="http://schemas.microsoft.com/office/powerpoint/2010/main" val="4025220450"/>
      </p:ext>
    </p:extLst>
  </p:cSld>
  <p:clrMapOvr>
    <a:masterClrMapping/>
  </p:clrMapOvr>
  <p:transition spd="slow">
    <p:zoom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34354</TotalTime>
  <Words>14581</Words>
  <Application>Microsoft Macintosh PowerPoint</Application>
  <PresentationFormat>On-screen Show (4:3)</PresentationFormat>
  <Paragraphs>1524</Paragraphs>
  <Slides>64</Slides>
  <Notes>63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Arial</vt:lpstr>
      <vt:lpstr>Baskerville Bold Italic</vt:lpstr>
      <vt:lpstr>Calibri</vt:lpstr>
      <vt:lpstr>Calibri Light</vt:lpstr>
      <vt:lpstr>Century Gothic</vt:lpstr>
      <vt:lpstr>Courier New</vt:lpstr>
      <vt:lpstr>Palatino Linotype</vt:lpstr>
      <vt:lpstr>Times New Roman</vt:lpstr>
      <vt:lpstr>Wingdings</vt:lpstr>
      <vt:lpstr>Executive</vt:lpstr>
      <vt:lpstr>Office Theme</vt:lpstr>
      <vt:lpstr>PowerPoint Presentation</vt:lpstr>
      <vt:lpstr>Chapter 5</vt:lpstr>
      <vt:lpstr>Database Security</vt:lpstr>
      <vt:lpstr>Databases</vt:lpstr>
      <vt:lpstr>PowerPoint Presentation</vt:lpstr>
      <vt:lpstr>Relational Databases</vt:lpstr>
      <vt:lpstr>PowerPoint Presentation</vt:lpstr>
      <vt:lpstr>Relational Database Elements</vt:lpstr>
      <vt:lpstr>PowerPoint Presentation</vt:lpstr>
      <vt:lpstr>PowerPoint Presentation</vt:lpstr>
      <vt:lpstr>PowerPoint Presentation</vt:lpstr>
      <vt:lpstr>Structured Query Language  (SQL)</vt:lpstr>
      <vt:lpstr>SQL Injection Attacks (SQLi)</vt:lpstr>
      <vt:lpstr>PowerPoint Presentation</vt:lpstr>
      <vt:lpstr>Injection Technique</vt:lpstr>
      <vt:lpstr>SQLi Attack Avenues</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Inband Attacks</vt:lpstr>
      <vt:lpstr>Inferential Attack</vt:lpstr>
      <vt:lpstr>Out-of-Band Attack</vt:lpstr>
      <vt:lpstr>SQLi Countermeasures</vt:lpstr>
      <vt:lpstr>Countermeasures: Filtering and Encoding Data</vt:lpstr>
      <vt:lpstr>Countermeasures: Prepared Statement</vt:lpstr>
      <vt:lpstr>Countermeasures: Prepared Statement</vt:lpstr>
      <vt:lpstr>Database Access Control</vt:lpstr>
      <vt:lpstr>SQL Access Controls</vt:lpstr>
      <vt:lpstr>PowerPoint Presentation</vt:lpstr>
      <vt:lpstr>Role-Based Access Control  (RBAC)</vt:lpstr>
      <vt:lpstr>PowerPoint Presentation</vt:lpstr>
      <vt:lpstr>PowerPoint Presentation</vt:lpstr>
      <vt:lpstr>PowerPoint Presentation</vt:lpstr>
      <vt:lpstr>Inference Detection</vt:lpstr>
      <vt:lpstr>Database Encryption</vt:lpstr>
      <vt:lpstr>PowerPoint Presentation</vt:lpstr>
      <vt:lpstr>PowerPoint Presentation</vt:lpstr>
      <vt:lpstr>PowerPoint Presentation</vt:lpstr>
      <vt:lpstr>  Data Center Security       </vt:lpstr>
      <vt:lpstr>PowerPoint Presentation</vt:lpstr>
      <vt:lpstr>PowerPoint Presentation</vt:lpstr>
      <vt:lpstr>TIA-492</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Microsoft Office User</cp:lastModifiedBy>
  <cp:revision>184</cp:revision>
  <dcterms:created xsi:type="dcterms:W3CDTF">2014-08-18T18:16:43Z</dcterms:created>
  <dcterms:modified xsi:type="dcterms:W3CDTF">2021-03-22T07:36:43Z</dcterms:modified>
  <cp:category/>
</cp:coreProperties>
</file>